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</p:sldIdLst>
  <p:sldSz cx="18288000" cy="10287000"/>
  <p:notesSz cx="6858000" cy="9144000"/>
  <p:embeddedFontLst>
    <p:embeddedFont>
      <p:font typeface="Canva Sans" panose="020B0503030501040103" pitchFamily="34" charset="0"/>
      <p:regular r:id="rId55"/>
    </p:embeddedFont>
    <p:embeddedFont>
      <p:font typeface="Montserrat" pitchFamily="2" charset="77"/>
      <p:regular r:id="rId56"/>
      <p:bold r:id="rId57"/>
    </p:embeddedFont>
    <p:embeddedFont>
      <p:font typeface="Montserrat Bold" pitchFamily="2" charset="77"/>
      <p:regular r:id="rId58"/>
      <p:bold r:id="rId59"/>
    </p:embeddedFont>
    <p:embeddedFont>
      <p:font typeface="Montserrat Heavy" pitchFamily="2" charset="77"/>
      <p:regular r:id="rId60"/>
      <p:bold r:id="rId61"/>
    </p:embeddedFont>
    <p:embeddedFont>
      <p:font typeface="Montserrat Italics" pitchFamily="2" charset="77"/>
      <p:regular r:id="rId62"/>
      <p:italic r:id="rId63"/>
    </p:embeddedFont>
    <p:embeddedFont>
      <p:font typeface="Montserrat Medium" panose="00000600000000000000" pitchFamily="2" charset="77"/>
      <p:regular r:id="rId64"/>
    </p:embeddedFont>
    <p:embeddedFont>
      <p:font typeface="Montserrat Ultra-Bold" pitchFamily="2" charset="77"/>
      <p:regular r:id="rId65"/>
      <p:bold r:id="rId6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 autoAdjust="0"/>
    <p:restoredTop sz="94662" autoAdjust="0"/>
  </p:normalViewPr>
  <p:slideViewPr>
    <p:cSldViewPr>
      <p:cViewPr>
        <p:scale>
          <a:sx n="51" d="100"/>
          <a:sy n="51" d="100"/>
        </p:scale>
        <p:origin x="1864" y="7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9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45B25D-A8BE-1D41-AD41-8D70B60F1E86}" type="datetimeFigureOut">
              <a:rPr lang="en-US" smtClean="0"/>
              <a:t>11/15/25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1CA8F7-E8A9-B346-A00C-509D649DAA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797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1CA8F7-E8A9-B346-A00C-509D649DAA6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714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11/15/25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hyperlink" Target="https://github.com/luciten/ftw-de-capstone-project/blob/main/Draft_Data%20Pipeline.md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uciten/ftw-de-capstone-project/blob/main/Draft_Data%20Pipeline.md" TargetMode="External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sa.gov.ph/statistics/poverty/node/1684064929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49.png"/><Relationship Id="rId7" Type="http://schemas.openxmlformats.org/officeDocument/2006/relationships/image" Target="../media/image1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22.sv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50.svg"/><Relationship Id="rId9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4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5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6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7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8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9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0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1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2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63.png"/><Relationship Id="rId7" Type="http://schemas.openxmlformats.org/officeDocument/2006/relationships/image" Target="../media/image19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10" Type="http://schemas.openxmlformats.org/officeDocument/2006/relationships/image" Target="../media/image22.sv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encedirect.com/science/article/pii/S2212420925002390" TargetMode="External"/><Relationship Id="rId3" Type="http://schemas.openxmlformats.org/officeDocument/2006/relationships/hyperlink" Target="https://www.worldbank.org/en/country/philippines" TargetMode="External"/><Relationship Id="rId7" Type="http://schemas.openxmlformats.org/officeDocument/2006/relationships/hyperlink" Target="https://currents.plos.org/disasters/article/resilience-and-disaster-trends-in-the-philippines-opportunities-for-national-and-local-capacity-building/" TargetMode="External"/><Relationship Id="rId2" Type="http://schemas.openxmlformats.org/officeDocument/2006/relationships/hyperlink" Target="https://psa.gov.ph/statistics/povert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sa.gov.ph/statistics/census" TargetMode="External"/><Relationship Id="rId5" Type="http://schemas.openxmlformats.org/officeDocument/2006/relationships/hyperlink" Target="https://psa.gov.ph/content/proportion-urban-population-2020-census-population-and-housing" TargetMode="External"/><Relationship Id="rId4" Type="http://schemas.openxmlformats.org/officeDocument/2006/relationships/hyperlink" Target="https://caraga.deped.gov.ph" TargetMode="External"/><Relationship Id="rId9" Type="http://schemas.openxmlformats.org/officeDocument/2006/relationships/hyperlink" Target="https://weltrisikobericht.de/en/" TargetMode="Externa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weltrisikobericht.de/en/" TargetMode="External"/><Relationship Id="rId3" Type="http://schemas.openxmlformats.org/officeDocument/2006/relationships/hyperlink" Target="https://caraga.deped.gov.ph" TargetMode="External"/><Relationship Id="rId7" Type="http://schemas.openxmlformats.org/officeDocument/2006/relationships/hyperlink" Target="https://www.sciencedirect.com/science/article/pii/S2212420925002390" TargetMode="External"/><Relationship Id="rId2" Type="http://schemas.openxmlformats.org/officeDocument/2006/relationships/hyperlink" Target="https://www.worldbank.org/en/country/philippines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currents.plos.org/disasters/article/resilience-and-disaster-trends-in-the-philippines-opportunities-for-national-and-local-capacity-building/" TargetMode="External"/><Relationship Id="rId5" Type="http://schemas.openxmlformats.org/officeDocument/2006/relationships/hyperlink" Target="https://psa.gov.ph/statistics/census" TargetMode="External"/><Relationship Id="rId4" Type="http://schemas.openxmlformats.org/officeDocument/2006/relationships/hyperlink" Target="https://psa.gov.ph/content/proportion-urban-population-2020-census-population-and-housi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sa.gov.ph/content/proportion-urban-population-2020-census-population-and-housing" TargetMode="External"/><Relationship Id="rId2" Type="http://schemas.openxmlformats.org/officeDocument/2006/relationships/hyperlink" Target="https://caraga.deped.gov.ph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9" Type="http://schemas.openxmlformats.org/officeDocument/2006/relationships/image" Target="../media/image2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uciten/ftw-de-capstone-project/blob/main/Draft_Data%20Pipeline.m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uciten/ftw-de-capstone-project/blob/main/Draft_Data%20Pipeline.md" TargetMode="Externa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hyperlink" Target="https://github.com/luciten/ftw-de-capstone-project/blob/main/Draft_Data%20Pipeline.m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426953" y="1279912"/>
            <a:ext cx="4154244" cy="3926369"/>
            <a:chOff x="0" y="0"/>
            <a:chExt cx="644796" cy="609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4796" cy="609426"/>
            </a:xfrm>
            <a:custGeom>
              <a:avLst/>
              <a:gdLst/>
              <a:ahLst/>
              <a:cxnLst/>
              <a:rect l="l" t="t" r="r" b="b"/>
              <a:pathLst>
                <a:path w="644796" h="609426">
                  <a:moveTo>
                    <a:pt x="186362" y="0"/>
                  </a:moveTo>
                  <a:lnTo>
                    <a:pt x="458434" y="0"/>
                  </a:lnTo>
                  <a:cubicBezTo>
                    <a:pt x="561359" y="0"/>
                    <a:pt x="644796" y="83437"/>
                    <a:pt x="644796" y="186362"/>
                  </a:cubicBezTo>
                  <a:lnTo>
                    <a:pt x="644796" y="423065"/>
                  </a:lnTo>
                  <a:cubicBezTo>
                    <a:pt x="644796" y="525989"/>
                    <a:pt x="561359" y="609426"/>
                    <a:pt x="458434" y="609426"/>
                  </a:cubicBezTo>
                  <a:lnTo>
                    <a:pt x="186362" y="609426"/>
                  </a:lnTo>
                  <a:cubicBezTo>
                    <a:pt x="83437" y="609426"/>
                    <a:pt x="0" y="525989"/>
                    <a:pt x="0" y="423065"/>
                  </a:cubicBezTo>
                  <a:lnTo>
                    <a:pt x="0" y="186362"/>
                  </a:lnTo>
                  <a:cubicBezTo>
                    <a:pt x="0" y="83437"/>
                    <a:pt x="83437" y="0"/>
                    <a:pt x="186362" y="0"/>
                  </a:cubicBezTo>
                  <a:close/>
                </a:path>
              </a:pathLst>
            </a:custGeom>
            <a:blipFill>
              <a:blip r:embed="rId2"/>
              <a:stretch>
                <a:fillRect t="-11873" b="-11873"/>
              </a:stretch>
            </a:blipFill>
            <a:ln w="9525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756304" y="1279912"/>
            <a:ext cx="4154244" cy="3926369"/>
            <a:chOff x="0" y="0"/>
            <a:chExt cx="644796" cy="6094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796" cy="609426"/>
            </a:xfrm>
            <a:custGeom>
              <a:avLst/>
              <a:gdLst/>
              <a:ahLst/>
              <a:cxnLst/>
              <a:rect l="l" t="t" r="r" b="b"/>
              <a:pathLst>
                <a:path w="644796" h="609426">
                  <a:moveTo>
                    <a:pt x="186362" y="0"/>
                  </a:moveTo>
                  <a:lnTo>
                    <a:pt x="458434" y="0"/>
                  </a:lnTo>
                  <a:cubicBezTo>
                    <a:pt x="561359" y="0"/>
                    <a:pt x="644796" y="83437"/>
                    <a:pt x="644796" y="186362"/>
                  </a:cubicBezTo>
                  <a:lnTo>
                    <a:pt x="644796" y="423065"/>
                  </a:lnTo>
                  <a:cubicBezTo>
                    <a:pt x="644796" y="525989"/>
                    <a:pt x="561359" y="609426"/>
                    <a:pt x="458434" y="609426"/>
                  </a:cubicBezTo>
                  <a:lnTo>
                    <a:pt x="186362" y="609426"/>
                  </a:lnTo>
                  <a:cubicBezTo>
                    <a:pt x="83437" y="609426"/>
                    <a:pt x="0" y="525989"/>
                    <a:pt x="0" y="423065"/>
                  </a:cubicBezTo>
                  <a:lnTo>
                    <a:pt x="0" y="186362"/>
                  </a:lnTo>
                  <a:cubicBezTo>
                    <a:pt x="0" y="83437"/>
                    <a:pt x="83437" y="0"/>
                    <a:pt x="186362" y="0"/>
                  </a:cubicBezTo>
                  <a:close/>
                </a:path>
              </a:pathLst>
            </a:custGeom>
            <a:blipFill>
              <a:blip r:embed="rId3"/>
              <a:stretch>
                <a:fillRect t="-8788" b="-28437"/>
              </a:stretch>
            </a:blipFill>
            <a:ln w="9525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2756304" y="5331931"/>
            <a:ext cx="4154244" cy="3926369"/>
            <a:chOff x="0" y="0"/>
            <a:chExt cx="644796" cy="6094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4796" cy="609426"/>
            </a:xfrm>
            <a:custGeom>
              <a:avLst/>
              <a:gdLst/>
              <a:ahLst/>
              <a:cxnLst/>
              <a:rect l="l" t="t" r="r" b="b"/>
              <a:pathLst>
                <a:path w="644796" h="609426">
                  <a:moveTo>
                    <a:pt x="186362" y="0"/>
                  </a:moveTo>
                  <a:lnTo>
                    <a:pt x="458434" y="0"/>
                  </a:lnTo>
                  <a:cubicBezTo>
                    <a:pt x="561359" y="0"/>
                    <a:pt x="644796" y="83437"/>
                    <a:pt x="644796" y="186362"/>
                  </a:cubicBezTo>
                  <a:lnTo>
                    <a:pt x="644796" y="423065"/>
                  </a:lnTo>
                  <a:cubicBezTo>
                    <a:pt x="644796" y="525989"/>
                    <a:pt x="561359" y="609426"/>
                    <a:pt x="458434" y="609426"/>
                  </a:cubicBezTo>
                  <a:lnTo>
                    <a:pt x="186362" y="609426"/>
                  </a:lnTo>
                  <a:cubicBezTo>
                    <a:pt x="83437" y="609426"/>
                    <a:pt x="0" y="525989"/>
                    <a:pt x="0" y="423065"/>
                  </a:cubicBezTo>
                  <a:lnTo>
                    <a:pt x="0" y="186362"/>
                  </a:lnTo>
                  <a:cubicBezTo>
                    <a:pt x="0" y="83437"/>
                    <a:pt x="83437" y="0"/>
                    <a:pt x="186362" y="0"/>
                  </a:cubicBezTo>
                  <a:close/>
                </a:path>
              </a:pathLst>
            </a:custGeom>
            <a:blipFill>
              <a:blip r:embed="rId4"/>
              <a:stretch>
                <a:fillRect l="-1468" r="-1468"/>
              </a:stretch>
            </a:blipFill>
            <a:ln w="95250" cap="rnd">
              <a:solidFill>
                <a:srgbClr val="004AAD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" name="Freeform 8"/>
          <p:cNvSpPr/>
          <p:nvPr/>
        </p:nvSpPr>
        <p:spPr>
          <a:xfrm>
            <a:off x="0" y="9070434"/>
            <a:ext cx="1216566" cy="1216566"/>
          </a:xfrm>
          <a:custGeom>
            <a:avLst/>
            <a:gdLst/>
            <a:ahLst/>
            <a:cxnLst/>
            <a:rect l="l" t="t" r="r" b="b"/>
            <a:pathLst>
              <a:path w="1216566" h="1216566">
                <a:moveTo>
                  <a:pt x="0" y="0"/>
                </a:moveTo>
                <a:lnTo>
                  <a:pt x="1216566" y="0"/>
                </a:lnTo>
                <a:lnTo>
                  <a:pt x="1216566" y="1216566"/>
                </a:lnTo>
                <a:lnTo>
                  <a:pt x="0" y="121656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1149891" y="3207481"/>
            <a:ext cx="6587810" cy="3495175"/>
            <a:chOff x="0" y="0"/>
            <a:chExt cx="8783747" cy="4660234"/>
          </a:xfrm>
        </p:grpSpPr>
        <p:grpSp>
          <p:nvGrpSpPr>
            <p:cNvPr id="10" name="Group 10"/>
            <p:cNvGrpSpPr/>
            <p:nvPr/>
          </p:nvGrpSpPr>
          <p:grpSpPr>
            <a:xfrm>
              <a:off x="211124" y="2855321"/>
              <a:ext cx="8572622" cy="1804912"/>
              <a:chOff x="0" y="0"/>
              <a:chExt cx="1693358" cy="35652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93357" cy="356526"/>
              </a:xfrm>
              <a:custGeom>
                <a:avLst/>
                <a:gdLst/>
                <a:ahLst/>
                <a:cxnLst/>
                <a:rect l="l" t="t" r="r" b="b"/>
                <a:pathLst>
                  <a:path w="1693357" h="356526">
                    <a:moveTo>
                      <a:pt x="0" y="0"/>
                    </a:moveTo>
                    <a:lnTo>
                      <a:pt x="1693357" y="0"/>
                    </a:lnTo>
                    <a:lnTo>
                      <a:pt x="1693357" y="356526"/>
                    </a:lnTo>
                    <a:lnTo>
                      <a:pt x="0" y="356526"/>
                    </a:lnTo>
                    <a:close/>
                  </a:path>
                </a:pathLst>
              </a:custGeom>
              <a:solidFill>
                <a:srgbClr val="0044A9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693358" cy="3946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5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308755" y="476250"/>
              <a:ext cx="8377360" cy="291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61"/>
                </a:lnSpc>
              </a:pPr>
              <a:r>
                <a:rPr lang="en-US" sz="16734" b="1">
                  <a:solidFill>
                    <a:srgbClr val="004AAD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4TW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3092920"/>
              <a:ext cx="8771047" cy="1356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07"/>
                </a:lnSpc>
              </a:pPr>
              <a:r>
                <a:rPr lang="en-US" sz="7334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Engineering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8426953" y="5331931"/>
            <a:ext cx="4154244" cy="3926369"/>
            <a:chOff x="0" y="0"/>
            <a:chExt cx="5538992" cy="5235158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5538992" cy="5235158"/>
              <a:chOff x="0" y="0"/>
              <a:chExt cx="644796" cy="60942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644796" cy="609426"/>
              </a:xfrm>
              <a:custGeom>
                <a:avLst/>
                <a:gdLst/>
                <a:ahLst/>
                <a:cxnLst/>
                <a:rect l="l" t="t" r="r" b="b"/>
                <a:pathLst>
                  <a:path w="644796" h="609426">
                    <a:moveTo>
                      <a:pt x="186362" y="0"/>
                    </a:moveTo>
                    <a:lnTo>
                      <a:pt x="458434" y="0"/>
                    </a:lnTo>
                    <a:cubicBezTo>
                      <a:pt x="561359" y="0"/>
                      <a:pt x="644796" y="83437"/>
                      <a:pt x="644796" y="186362"/>
                    </a:cubicBezTo>
                    <a:lnTo>
                      <a:pt x="644796" y="423065"/>
                    </a:lnTo>
                    <a:cubicBezTo>
                      <a:pt x="644796" y="525989"/>
                      <a:pt x="561359" y="609426"/>
                      <a:pt x="458434" y="609426"/>
                    </a:cubicBezTo>
                    <a:lnTo>
                      <a:pt x="186362" y="609426"/>
                    </a:lnTo>
                    <a:cubicBezTo>
                      <a:pt x="83437" y="609426"/>
                      <a:pt x="0" y="525989"/>
                      <a:pt x="0" y="423065"/>
                    </a:cubicBezTo>
                    <a:lnTo>
                      <a:pt x="0" y="186362"/>
                    </a:lnTo>
                    <a:cubicBezTo>
                      <a:pt x="0" y="83437"/>
                      <a:pt x="83437" y="0"/>
                      <a:pt x="186362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29402" b="-29402"/>
                </a:stretch>
              </a:blipFill>
              <a:ln w="9525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2078277" y="4186219"/>
              <a:ext cx="1382437" cy="70185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62"/>
                </a:lnSpc>
                <a:spcBef>
                  <a:spcPct val="0"/>
                </a:spcBef>
              </a:pPr>
              <a:r>
                <a:rPr lang="en-US" sz="3187" b="1">
                  <a:solidFill>
                    <a:srgbClr val="004AAD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JESS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3990124" y="8457308"/>
            <a:ext cx="1686604" cy="54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  <a:spcBef>
                <a:spcPct val="0"/>
              </a:spcBef>
            </a:pPr>
            <a:r>
              <a:rPr lang="en-US" sz="3187" b="1">
                <a:solidFill>
                  <a:srgbClr val="004AA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LYSSAH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566036" y="4438665"/>
            <a:ext cx="1876076" cy="54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  <a:spcBef>
                <a:spcPct val="0"/>
              </a:spcBef>
            </a:pPr>
            <a:r>
              <a:rPr lang="en-US" sz="3187" b="1">
                <a:solidFill>
                  <a:srgbClr val="004AA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CALISTA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090725" y="4438665"/>
            <a:ext cx="1485402" cy="5406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62"/>
              </a:lnSpc>
              <a:spcBef>
                <a:spcPct val="0"/>
              </a:spcBef>
            </a:pPr>
            <a:r>
              <a:rPr lang="en-US" sz="3187" b="1">
                <a:solidFill>
                  <a:srgbClr val="004AAD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ANGEL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9567" y="1028700"/>
            <a:ext cx="17168079" cy="9577986"/>
          </a:xfrm>
          <a:custGeom>
            <a:avLst/>
            <a:gdLst/>
            <a:ahLst/>
            <a:cxnLst/>
            <a:rect l="l" t="t" r="r" b="b"/>
            <a:pathLst>
              <a:path w="17168079" h="9577986">
                <a:moveTo>
                  <a:pt x="0" y="0"/>
                </a:moveTo>
                <a:lnTo>
                  <a:pt x="17168079" y="0"/>
                </a:lnTo>
                <a:lnTo>
                  <a:pt x="17168079" y="9577986"/>
                </a:lnTo>
                <a:lnTo>
                  <a:pt x="0" y="9577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2" b="-4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89804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512965" y="2478431"/>
            <a:ext cx="4169248" cy="6779869"/>
          </a:xfrm>
          <a:custGeom>
            <a:avLst/>
            <a:gdLst/>
            <a:ahLst/>
            <a:cxnLst/>
            <a:rect l="l" t="t" r="r" b="b"/>
            <a:pathLst>
              <a:path w="4169248" h="6779869">
                <a:moveTo>
                  <a:pt x="0" y="0"/>
                </a:moveTo>
                <a:lnTo>
                  <a:pt x="4169249" y="0"/>
                </a:lnTo>
                <a:lnTo>
                  <a:pt x="4169249" y="6779869"/>
                </a:lnTo>
                <a:lnTo>
                  <a:pt x="0" y="6779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14211" t="-22349" r="-85796" b="-1601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26668" y="4044762"/>
            <a:ext cx="3729036" cy="3729036"/>
          </a:xfrm>
          <a:custGeom>
            <a:avLst/>
            <a:gdLst/>
            <a:ahLst/>
            <a:cxnLst/>
            <a:rect l="l" t="t" r="r" b="b"/>
            <a:pathLst>
              <a:path w="3729036" h="3729036">
                <a:moveTo>
                  <a:pt x="0" y="0"/>
                </a:moveTo>
                <a:lnTo>
                  <a:pt x="3729036" y="0"/>
                </a:lnTo>
                <a:lnTo>
                  <a:pt x="3729036" y="3729036"/>
                </a:lnTo>
                <a:lnTo>
                  <a:pt x="0" y="37290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-1560833" y="9803051"/>
            <a:ext cx="16023495" cy="30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the detailed view, 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please visit: </a:t>
            </a:r>
            <a:r>
              <a:rPr lang="en-US" sz="1814" u="sng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  <a:hlinkClick r:id="rId7" tooltip="https://github.com/luciten/ftw-de-capstone-project/blob/main/Draft_Data%20Pipeline.md"/>
              </a:rPr>
              <a:t>https://github.com/luciten/ftw-de-capstone-project/blob/main/Draft_Data%20Pipeline.md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10354" y="550376"/>
            <a:ext cx="16667292" cy="141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4"/>
              </a:lnSpc>
              <a:spcBef>
                <a:spcPct val="0"/>
              </a:spcBef>
            </a:pPr>
            <a:r>
              <a:rPr lang="en-US" sz="8296" b="1">
                <a:solidFill>
                  <a:srgbClr val="1D1C2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SHAPING &amp; STRENGTHENING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960" y="2871556"/>
            <a:ext cx="8333646" cy="5625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7656" lvl="1" indent="-418828" algn="just">
              <a:lnSpc>
                <a:spcPts val="4461"/>
              </a:lnSpc>
              <a:buFont typeface="Arial"/>
              <a:buChar char="•"/>
            </a:pP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From raw files, </a:t>
            </a: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necessary datapoints are extracted </a:t>
            </a:r>
          </a:p>
          <a:p>
            <a:pPr algn="just">
              <a:lnSpc>
                <a:spcPts val="4461"/>
              </a:lnSpc>
            </a:pPr>
            <a:endParaRPr lang="en-US" sz="3879" b="1" spc="-263">
              <a:solidFill>
                <a:srgbClr val="0044A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837656" lvl="1" indent="-418828" algn="just">
              <a:lnSpc>
                <a:spcPts val="4461"/>
              </a:lnSpc>
              <a:buFont typeface="Arial"/>
              <a:buChar char="•"/>
            </a:pP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Standardized</a:t>
            </a: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column names, region codes, and </a:t>
            </a: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formats </a:t>
            </a: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across surveys</a:t>
            </a:r>
          </a:p>
          <a:p>
            <a:pPr algn="just">
              <a:lnSpc>
                <a:spcPts val="4461"/>
              </a:lnSpc>
            </a:pPr>
            <a:endParaRPr lang="en-US" sz="3879" b="1" spc="-263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837656" lvl="1" indent="-418828" algn="just">
              <a:lnSpc>
                <a:spcPts val="4461"/>
              </a:lnSpc>
              <a:spcBef>
                <a:spcPct val="0"/>
              </a:spcBef>
              <a:buFont typeface="Arial"/>
              <a:buChar char="•"/>
            </a:pP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Validated accuracy and consistency</a:t>
            </a: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to ensure error-free datasets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301339" y="4243600"/>
            <a:ext cx="2897866" cy="3735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722"/>
              </a:lnSpc>
            </a:pPr>
            <a:r>
              <a:rPr lang="en-US" sz="3237" b="1" spc="-22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Result:</a:t>
            </a:r>
          </a:p>
          <a:p>
            <a:pPr algn="just">
              <a:lnSpc>
                <a:spcPts val="3722"/>
              </a:lnSpc>
            </a:pPr>
            <a:endParaRPr lang="en-US" sz="3237" b="1" spc="-22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algn="just">
              <a:lnSpc>
                <a:spcPts val="3722"/>
              </a:lnSpc>
            </a:pPr>
            <a:r>
              <a:rPr lang="en-US" sz="3237" b="1" spc="-220">
                <a:solidFill>
                  <a:srgbClr val="0044A9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Reliable and transparent data</a:t>
            </a:r>
            <a:r>
              <a:rPr lang="en-US" sz="3237" b="1" spc="-220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ready for meaningful analysis</a:t>
            </a:r>
          </a:p>
          <a:p>
            <a:pPr algn="just">
              <a:lnSpc>
                <a:spcPts val="3722"/>
              </a:lnSpc>
              <a:spcBef>
                <a:spcPct val="0"/>
              </a:spcBef>
            </a:pPr>
            <a:endParaRPr lang="en-US" sz="3237" b="1" spc="-220">
              <a:solidFill>
                <a:srgbClr val="000000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9567" y="1028700"/>
            <a:ext cx="17168079" cy="9577986"/>
          </a:xfrm>
          <a:custGeom>
            <a:avLst/>
            <a:gdLst/>
            <a:ahLst/>
            <a:cxnLst/>
            <a:rect l="l" t="t" r="r" b="b"/>
            <a:pathLst>
              <a:path w="17168079" h="9577986">
                <a:moveTo>
                  <a:pt x="0" y="0"/>
                </a:moveTo>
                <a:lnTo>
                  <a:pt x="17168079" y="0"/>
                </a:lnTo>
                <a:lnTo>
                  <a:pt x="17168079" y="9577986"/>
                </a:lnTo>
                <a:lnTo>
                  <a:pt x="0" y="9577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2" b="-4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92941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697922" y="2478431"/>
            <a:ext cx="3779724" cy="6779869"/>
          </a:xfrm>
          <a:custGeom>
            <a:avLst/>
            <a:gdLst/>
            <a:ahLst/>
            <a:cxnLst/>
            <a:rect l="l" t="t" r="r" b="b"/>
            <a:pathLst>
              <a:path w="3779724" h="6779869">
                <a:moveTo>
                  <a:pt x="0" y="0"/>
                </a:moveTo>
                <a:lnTo>
                  <a:pt x="3779724" y="0"/>
                </a:lnTo>
                <a:lnTo>
                  <a:pt x="3779724" y="6779869"/>
                </a:lnTo>
                <a:lnTo>
                  <a:pt x="0" y="677986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53669" t="-24388" b="-1787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560833" y="9803051"/>
            <a:ext cx="16023495" cy="30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the detailed view, 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please visit: </a:t>
            </a:r>
            <a:r>
              <a:rPr lang="en-US" sz="1814" u="sng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github.com/luciten/ftw-de-capstone-project/blob/main/Draft_Data%20Pipeline.md"/>
              </a:rPr>
              <a:t>https://github.com/luciten/ftw-de-capstone-project/blob/main/Draft_Data%20Pipeline.md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354" y="550376"/>
            <a:ext cx="16667292" cy="141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4"/>
              </a:lnSpc>
              <a:spcBef>
                <a:spcPct val="0"/>
              </a:spcBef>
            </a:pPr>
            <a:r>
              <a:rPr lang="en-US" sz="8296" b="1">
                <a:solidFill>
                  <a:srgbClr val="1D1C2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FINISHING THE BUILD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01628" y="3237259"/>
            <a:ext cx="10718370" cy="4501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7656" lvl="1" indent="-418828" algn="just">
              <a:lnSpc>
                <a:spcPts val="4461"/>
              </a:lnSpc>
              <a:buFont typeface="Arial"/>
              <a:buChar char="•"/>
            </a:pP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Transformed data into </a:t>
            </a: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structured, ready-to-use tables</a:t>
            </a:r>
          </a:p>
          <a:p>
            <a:pPr algn="just">
              <a:lnSpc>
                <a:spcPts val="4461"/>
              </a:lnSpc>
            </a:pPr>
            <a:endParaRPr lang="en-US" sz="3879" b="1" spc="-263">
              <a:solidFill>
                <a:srgbClr val="0044A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837656" lvl="1" indent="-418828" algn="just">
              <a:lnSpc>
                <a:spcPts val="4461"/>
              </a:lnSpc>
              <a:buFont typeface="Arial"/>
              <a:buChar char="•"/>
            </a:pP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Connected datasets</a:t>
            </a: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by region and year across health, education, labor, etc.</a:t>
            </a:r>
          </a:p>
          <a:p>
            <a:pPr algn="just">
              <a:lnSpc>
                <a:spcPts val="4461"/>
              </a:lnSpc>
            </a:pPr>
            <a:endParaRPr lang="en-US" sz="3879" b="1" spc="-263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837656" lvl="1" indent="-418828" algn="just">
              <a:lnSpc>
                <a:spcPts val="4461"/>
              </a:lnSpc>
              <a:spcBef>
                <a:spcPct val="0"/>
              </a:spcBef>
              <a:buFont typeface="Arial"/>
              <a:buChar char="•"/>
            </a:pP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Made data </a:t>
            </a: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actionable, accessible, and ready to guide decisions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12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985788" y="2411571"/>
            <a:ext cx="5699545" cy="2323395"/>
            <a:chOff x="0" y="0"/>
            <a:chExt cx="7599393" cy="309786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7599393" cy="3097860"/>
              <a:chOff x="0" y="0"/>
              <a:chExt cx="1252195" cy="510452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27406"/>
                    </a:lnTo>
                    <a:cubicBezTo>
                      <a:pt x="1252195" y="473271"/>
                      <a:pt x="1215014" y="510452"/>
                      <a:pt x="1169149" y="510452"/>
                    </a:cubicBezTo>
                    <a:lnTo>
                      <a:pt x="83046" y="510452"/>
                    </a:lnTo>
                    <a:cubicBezTo>
                      <a:pt x="61021" y="510452"/>
                      <a:pt x="39898" y="501703"/>
                      <a:pt x="24324" y="486128"/>
                    </a:cubicBezTo>
                    <a:cubicBezTo>
                      <a:pt x="8750" y="470554"/>
                      <a:pt x="0" y="449431"/>
                      <a:pt x="0" y="427406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8" name="Freeform 8"/>
            <p:cNvSpPr/>
            <p:nvPr/>
          </p:nvSpPr>
          <p:spPr>
            <a:xfrm>
              <a:off x="806018" y="803722"/>
              <a:ext cx="1330093" cy="1600112"/>
            </a:xfrm>
            <a:custGeom>
              <a:avLst/>
              <a:gdLst/>
              <a:ahLst/>
              <a:cxnLst/>
              <a:rect l="l" t="t" r="r" b="b"/>
              <a:pathLst>
                <a:path w="1330093" h="1600112">
                  <a:moveTo>
                    <a:pt x="0" y="0"/>
                  </a:moveTo>
                  <a:lnTo>
                    <a:pt x="1330093" y="0"/>
                  </a:lnTo>
                  <a:lnTo>
                    <a:pt x="1330093" y="1600111"/>
                  </a:lnTo>
                  <a:lnTo>
                    <a:pt x="0" y="1600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625275" y="593255"/>
              <a:ext cx="4408303" cy="192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85788" y="5538274"/>
            <a:ext cx="5699545" cy="2337156"/>
            <a:chOff x="0" y="0"/>
            <a:chExt cx="7599393" cy="3116207"/>
          </a:xfrm>
        </p:grpSpPr>
        <p:grpSp>
          <p:nvGrpSpPr>
            <p:cNvPr id="11" name="Group 11"/>
            <p:cNvGrpSpPr/>
            <p:nvPr/>
          </p:nvGrpSpPr>
          <p:grpSpPr>
            <a:xfrm>
              <a:off x="0" y="0"/>
              <a:ext cx="7599393" cy="3116207"/>
              <a:chOff x="0" y="0"/>
              <a:chExt cx="1252195" cy="513475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872819" y="1080442"/>
              <a:ext cx="4302213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5" name="Freeform 15"/>
            <p:cNvSpPr/>
            <p:nvPr/>
          </p:nvSpPr>
          <p:spPr>
            <a:xfrm>
              <a:off x="534477" y="792533"/>
              <a:ext cx="1813814" cy="1531142"/>
            </a:xfrm>
            <a:custGeom>
              <a:avLst/>
              <a:gdLst/>
              <a:ahLst/>
              <a:cxnLst/>
              <a:rect l="l" t="t" r="r" b="b"/>
              <a:pathLst>
                <a:path w="1813814" h="1531142">
                  <a:moveTo>
                    <a:pt x="0" y="0"/>
                  </a:moveTo>
                  <a:lnTo>
                    <a:pt x="1813814" y="0"/>
                  </a:lnTo>
                  <a:lnTo>
                    <a:pt x="1813814" y="1531142"/>
                  </a:lnTo>
                  <a:lnTo>
                    <a:pt x="0" y="1531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602667" y="2411571"/>
            <a:ext cx="5699545" cy="2337156"/>
            <a:chOff x="0" y="0"/>
            <a:chExt cx="7599393" cy="3116207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7599393" cy="3116207"/>
              <a:chOff x="0" y="0"/>
              <a:chExt cx="1252195" cy="5134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872819" y="1080442"/>
              <a:ext cx="4302213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986200" y="771973"/>
              <a:ext cx="1570295" cy="1572261"/>
            </a:xfrm>
            <a:custGeom>
              <a:avLst/>
              <a:gdLst/>
              <a:ahLst/>
              <a:cxnLst/>
              <a:rect l="l" t="t" r="r" b="b"/>
              <a:pathLst>
                <a:path w="1570295" h="1572261">
                  <a:moveTo>
                    <a:pt x="0" y="0"/>
                  </a:moveTo>
                  <a:lnTo>
                    <a:pt x="1570295" y="0"/>
                  </a:lnTo>
                  <a:lnTo>
                    <a:pt x="1570295" y="1572261"/>
                  </a:lnTo>
                  <a:lnTo>
                    <a:pt x="0" y="1572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0602667" y="5538274"/>
            <a:ext cx="5699545" cy="2283492"/>
            <a:chOff x="0" y="0"/>
            <a:chExt cx="7599393" cy="3044656"/>
          </a:xfrm>
        </p:grpSpPr>
        <p:grpSp>
          <p:nvGrpSpPr>
            <p:cNvPr id="23" name="Group 23"/>
            <p:cNvGrpSpPr/>
            <p:nvPr/>
          </p:nvGrpSpPr>
          <p:grpSpPr>
            <a:xfrm>
              <a:off x="0" y="0"/>
              <a:ext cx="7599393" cy="3044656"/>
              <a:chOff x="0" y="0"/>
              <a:chExt cx="1252195" cy="5016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18639"/>
                    </a:lnTo>
                    <a:cubicBezTo>
                      <a:pt x="1252195" y="464504"/>
                      <a:pt x="1215014" y="501685"/>
                      <a:pt x="1169149" y="501685"/>
                    </a:cubicBezTo>
                    <a:lnTo>
                      <a:pt x="83046" y="501685"/>
                    </a:lnTo>
                    <a:cubicBezTo>
                      <a:pt x="61021" y="501685"/>
                      <a:pt x="39898" y="492936"/>
                      <a:pt x="24324" y="477362"/>
                    </a:cubicBezTo>
                    <a:cubicBezTo>
                      <a:pt x="8750" y="461787"/>
                      <a:pt x="0" y="440664"/>
                      <a:pt x="0" y="41863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2704583" y="530628"/>
              <a:ext cx="4642555" cy="185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14"/>
                </a:lnSpc>
              </a:pPr>
              <a:r>
                <a:rPr lang="en-US" sz="4595" b="1" spc="-32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620540" y="602179"/>
              <a:ext cx="1777055" cy="1805645"/>
            </a:xfrm>
            <a:custGeom>
              <a:avLst/>
              <a:gdLst/>
              <a:ahLst/>
              <a:cxnLst/>
              <a:rect l="l" t="t" r="r" b="b"/>
              <a:pathLst>
                <a:path w="1777055" h="1805645">
                  <a:moveTo>
                    <a:pt x="0" y="0"/>
                  </a:moveTo>
                  <a:lnTo>
                    <a:pt x="1777056" y="0"/>
                  </a:lnTo>
                  <a:lnTo>
                    <a:pt x="1777056" y="1805645"/>
                  </a:lnTo>
                  <a:lnTo>
                    <a:pt x="0" y="1805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3941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97081" y="1449066"/>
            <a:ext cx="11773249" cy="8477095"/>
            <a:chOff x="0" y="0"/>
            <a:chExt cx="15697666" cy="11302793"/>
          </a:xfrm>
        </p:grpSpPr>
        <p:sp>
          <p:nvSpPr>
            <p:cNvPr id="4" name="AutoShape 4"/>
            <p:cNvSpPr/>
            <p:nvPr/>
          </p:nvSpPr>
          <p:spPr>
            <a:xfrm flipV="1">
              <a:off x="41" y="5511800"/>
              <a:ext cx="15697583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7823433" y="0"/>
              <a:ext cx="0" cy="1130279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668776" y="5212951"/>
            <a:ext cx="405620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4Ps Beneficiaries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80492" y="6491078"/>
            <a:ext cx="4148078" cy="2709983"/>
            <a:chOff x="0" y="0"/>
            <a:chExt cx="1092498" cy="7137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2498" cy="713740"/>
            </a:xfrm>
            <a:custGeom>
              <a:avLst/>
              <a:gdLst/>
              <a:ahLst/>
              <a:cxnLst/>
              <a:rect l="l" t="t" r="r" b="b"/>
              <a:pathLst>
                <a:path w="1092498" h="713740">
                  <a:moveTo>
                    <a:pt x="95186" y="0"/>
                  </a:moveTo>
                  <a:lnTo>
                    <a:pt x="997312" y="0"/>
                  </a:lnTo>
                  <a:cubicBezTo>
                    <a:pt x="1049882" y="0"/>
                    <a:pt x="1092498" y="42616"/>
                    <a:pt x="1092498" y="95186"/>
                  </a:cubicBezTo>
                  <a:lnTo>
                    <a:pt x="1092498" y="618555"/>
                  </a:lnTo>
                  <a:cubicBezTo>
                    <a:pt x="1092498" y="671124"/>
                    <a:pt x="1049882" y="713740"/>
                    <a:pt x="997312" y="713740"/>
                  </a:cubicBezTo>
                  <a:lnTo>
                    <a:pt x="95186" y="713740"/>
                  </a:lnTo>
                  <a:cubicBezTo>
                    <a:pt x="42616" y="713740"/>
                    <a:pt x="0" y="671124"/>
                    <a:pt x="0" y="618555"/>
                  </a:cubicBezTo>
                  <a:lnTo>
                    <a:pt x="0" y="95186"/>
                  </a:lnTo>
                  <a:cubicBezTo>
                    <a:pt x="0" y="42616"/>
                    <a:pt x="42616" y="0"/>
                    <a:pt x="95186" y="0"/>
                  </a:cubicBezTo>
                  <a:close/>
                </a:path>
              </a:pathLst>
            </a:custGeom>
            <a:solidFill>
              <a:srgbClr val="E066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1092498" cy="1047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Performance</a:t>
              </a:r>
            </a:p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4Ps Members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8636624" y="7222724"/>
            <a:ext cx="440701" cy="520530"/>
            <a:chOff x="0" y="0"/>
            <a:chExt cx="812800" cy="960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36624" y="8032108"/>
            <a:ext cx="440701" cy="520530"/>
            <a:chOff x="0" y="0"/>
            <a:chExt cx="812800" cy="9600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57267" y="1990395"/>
            <a:ext cx="4148078" cy="2709983"/>
            <a:chOff x="0" y="0"/>
            <a:chExt cx="1092498" cy="7137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2498" cy="713740"/>
            </a:xfrm>
            <a:custGeom>
              <a:avLst/>
              <a:gdLst/>
              <a:ahLst/>
              <a:cxnLst/>
              <a:rect l="l" t="t" r="r" b="b"/>
              <a:pathLst>
                <a:path w="1092498" h="713740">
                  <a:moveTo>
                    <a:pt x="95186" y="0"/>
                  </a:moveTo>
                  <a:lnTo>
                    <a:pt x="997312" y="0"/>
                  </a:lnTo>
                  <a:cubicBezTo>
                    <a:pt x="1049882" y="0"/>
                    <a:pt x="1092498" y="42616"/>
                    <a:pt x="1092498" y="95186"/>
                  </a:cubicBezTo>
                  <a:lnTo>
                    <a:pt x="1092498" y="618555"/>
                  </a:lnTo>
                  <a:cubicBezTo>
                    <a:pt x="1092498" y="671124"/>
                    <a:pt x="1049882" y="713740"/>
                    <a:pt x="997312" y="713740"/>
                  </a:cubicBezTo>
                  <a:lnTo>
                    <a:pt x="95186" y="713740"/>
                  </a:lnTo>
                  <a:cubicBezTo>
                    <a:pt x="42616" y="713740"/>
                    <a:pt x="0" y="671124"/>
                    <a:pt x="0" y="618555"/>
                  </a:cubicBezTo>
                  <a:lnTo>
                    <a:pt x="0" y="95186"/>
                  </a:lnTo>
                  <a:cubicBezTo>
                    <a:pt x="0" y="42616"/>
                    <a:pt x="42616" y="0"/>
                    <a:pt x="95186" y="0"/>
                  </a:cubicBezTo>
                  <a:close/>
                </a:path>
              </a:pathLst>
            </a:custGeom>
            <a:solidFill>
              <a:srgbClr val="E8F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33375"/>
              <a:ext cx="1092498" cy="1047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Performance</a:t>
              </a:r>
            </a:p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4Ps Members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596626" y="2598216"/>
            <a:ext cx="440701" cy="520530"/>
            <a:chOff x="0" y="0"/>
            <a:chExt cx="812800" cy="9600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2596626" y="3502850"/>
            <a:ext cx="440701" cy="520530"/>
            <a:chOff x="0" y="0"/>
            <a:chExt cx="812800" cy="9600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057267" y="6491078"/>
            <a:ext cx="4148078" cy="2709983"/>
            <a:chOff x="0" y="0"/>
            <a:chExt cx="1092498" cy="7137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92498" cy="713740"/>
            </a:xfrm>
            <a:custGeom>
              <a:avLst/>
              <a:gdLst/>
              <a:ahLst/>
              <a:cxnLst/>
              <a:rect l="l" t="t" r="r" b="b"/>
              <a:pathLst>
                <a:path w="1092498" h="713740">
                  <a:moveTo>
                    <a:pt x="95186" y="0"/>
                  </a:moveTo>
                  <a:lnTo>
                    <a:pt x="997312" y="0"/>
                  </a:lnTo>
                  <a:cubicBezTo>
                    <a:pt x="1049882" y="0"/>
                    <a:pt x="1092498" y="42616"/>
                    <a:pt x="1092498" y="95186"/>
                  </a:cubicBezTo>
                  <a:lnTo>
                    <a:pt x="1092498" y="618555"/>
                  </a:lnTo>
                  <a:cubicBezTo>
                    <a:pt x="1092498" y="671124"/>
                    <a:pt x="1049882" y="713740"/>
                    <a:pt x="997312" y="713740"/>
                  </a:cubicBezTo>
                  <a:lnTo>
                    <a:pt x="95186" y="713740"/>
                  </a:lnTo>
                  <a:cubicBezTo>
                    <a:pt x="42616" y="713740"/>
                    <a:pt x="0" y="671124"/>
                    <a:pt x="0" y="618555"/>
                  </a:cubicBezTo>
                  <a:lnTo>
                    <a:pt x="0" y="95186"/>
                  </a:lnTo>
                  <a:cubicBezTo>
                    <a:pt x="0" y="42616"/>
                    <a:pt x="42616" y="0"/>
                    <a:pt x="95186" y="0"/>
                  </a:cubicBezTo>
                  <a:close/>
                </a:path>
              </a:pathLst>
            </a:custGeom>
            <a:solidFill>
              <a:srgbClr val="E8F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33375"/>
              <a:ext cx="1092498" cy="1047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Performance</a:t>
              </a:r>
            </a:p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4Ps Members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2596626" y="7222724"/>
            <a:ext cx="440701" cy="520530"/>
            <a:chOff x="0" y="0"/>
            <a:chExt cx="812800" cy="9600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2596626" y="8032108"/>
            <a:ext cx="440701" cy="520530"/>
            <a:chOff x="0" y="0"/>
            <a:chExt cx="812800" cy="96003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980492" y="1990395"/>
            <a:ext cx="4148078" cy="2709983"/>
            <a:chOff x="0" y="0"/>
            <a:chExt cx="5530770" cy="361331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5530770" cy="3613311"/>
              <a:chOff x="0" y="0"/>
              <a:chExt cx="1092498" cy="71374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92498" cy="713740"/>
              </a:xfrm>
              <a:custGeom>
                <a:avLst/>
                <a:gdLst/>
                <a:ahLst/>
                <a:cxnLst/>
                <a:rect l="l" t="t" r="r" b="b"/>
                <a:pathLst>
                  <a:path w="1092498" h="713740">
                    <a:moveTo>
                      <a:pt x="95186" y="0"/>
                    </a:moveTo>
                    <a:lnTo>
                      <a:pt x="997312" y="0"/>
                    </a:lnTo>
                    <a:cubicBezTo>
                      <a:pt x="1049882" y="0"/>
                      <a:pt x="1092498" y="42616"/>
                      <a:pt x="1092498" y="95186"/>
                    </a:cubicBezTo>
                    <a:lnTo>
                      <a:pt x="1092498" y="618555"/>
                    </a:lnTo>
                    <a:cubicBezTo>
                      <a:pt x="1092498" y="671124"/>
                      <a:pt x="1049882" y="713740"/>
                      <a:pt x="997312" y="713740"/>
                    </a:cubicBezTo>
                    <a:lnTo>
                      <a:pt x="95186" y="713740"/>
                    </a:lnTo>
                    <a:cubicBezTo>
                      <a:pt x="42616" y="713740"/>
                      <a:pt x="0" y="671124"/>
                      <a:pt x="0" y="618555"/>
                    </a:cubicBezTo>
                    <a:lnTo>
                      <a:pt x="0" y="95186"/>
                    </a:lnTo>
                    <a:cubicBezTo>
                      <a:pt x="0" y="42616"/>
                      <a:pt x="42616" y="0"/>
                      <a:pt x="95186" y="0"/>
                    </a:cubicBezTo>
                    <a:close/>
                  </a:path>
                </a:pathLst>
              </a:custGeom>
              <a:solidFill>
                <a:srgbClr val="E8F4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33375"/>
                <a:ext cx="1092498" cy="10471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6749"/>
                  </a:lnSpc>
                </a:pPr>
                <a:r>
                  <a:rPr lang="en-US" sz="2699" b="1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             Performance</a:t>
                </a:r>
              </a:p>
              <a:p>
                <a:pPr algn="l">
                  <a:lnSpc>
                    <a:spcPts val="6749"/>
                  </a:lnSpc>
                </a:pPr>
                <a:r>
                  <a:rPr lang="en-US" sz="2699" b="1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             4Ps Members</a:t>
                </a: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874842" y="810428"/>
              <a:ext cx="587602" cy="694040"/>
              <a:chOff x="0" y="0"/>
              <a:chExt cx="812800" cy="960031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96003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60031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960031"/>
                    </a:lnTo>
                    <a:lnTo>
                      <a:pt x="609600" y="960031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203200" y="63500"/>
                <a:ext cx="406400" cy="8965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874842" y="2016607"/>
              <a:ext cx="587602" cy="694040"/>
              <a:chOff x="0" y="0"/>
              <a:chExt cx="812800" cy="960031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96003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60031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960031"/>
                    </a:lnTo>
                    <a:lnTo>
                      <a:pt x="609600" y="960031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203200" y="63500"/>
                <a:ext cx="406400" cy="8965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12738138" y="7477770"/>
            <a:ext cx="523875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E066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Critical Focus Areas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743145" y="1227137"/>
            <a:ext cx="700758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69616" y="1227137"/>
            <a:ext cx="986530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769876" y="5752701"/>
            <a:ext cx="802124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665160" y="5752701"/>
            <a:ext cx="77874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Q4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756146" y="422275"/>
            <a:ext cx="465512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Metric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85788" y="2411571"/>
            <a:ext cx="5699545" cy="2323395"/>
            <a:chOff x="0" y="0"/>
            <a:chExt cx="7599393" cy="309786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599393" cy="3097860"/>
              <a:chOff x="0" y="0"/>
              <a:chExt cx="1252195" cy="5104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27406"/>
                    </a:lnTo>
                    <a:cubicBezTo>
                      <a:pt x="1252195" y="473271"/>
                      <a:pt x="1215014" y="510452"/>
                      <a:pt x="1169149" y="510452"/>
                    </a:cubicBezTo>
                    <a:lnTo>
                      <a:pt x="83046" y="510452"/>
                    </a:lnTo>
                    <a:cubicBezTo>
                      <a:pt x="61021" y="510452"/>
                      <a:pt x="39898" y="501703"/>
                      <a:pt x="24324" y="486128"/>
                    </a:cubicBezTo>
                    <a:cubicBezTo>
                      <a:pt x="8750" y="470554"/>
                      <a:pt x="0" y="449431"/>
                      <a:pt x="0" y="427406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806018" y="803722"/>
              <a:ext cx="1330093" cy="1600112"/>
            </a:xfrm>
            <a:custGeom>
              <a:avLst/>
              <a:gdLst/>
              <a:ahLst/>
              <a:cxnLst/>
              <a:rect l="l" t="t" r="r" b="b"/>
              <a:pathLst>
                <a:path w="1330093" h="1600112">
                  <a:moveTo>
                    <a:pt x="0" y="0"/>
                  </a:moveTo>
                  <a:lnTo>
                    <a:pt x="1330093" y="0"/>
                  </a:lnTo>
                  <a:lnTo>
                    <a:pt x="1330093" y="1600111"/>
                  </a:lnTo>
                  <a:lnTo>
                    <a:pt x="0" y="1600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25275" y="593255"/>
              <a:ext cx="4408303" cy="192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5788" y="5538274"/>
            <a:ext cx="5699545" cy="2337156"/>
            <a:chOff x="0" y="0"/>
            <a:chExt cx="7599393" cy="311620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599393" cy="3116207"/>
              <a:chOff x="0" y="0"/>
              <a:chExt cx="1252195" cy="5134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872819" y="1080442"/>
              <a:ext cx="4302213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534477" y="792533"/>
              <a:ext cx="1813814" cy="1531142"/>
            </a:xfrm>
            <a:custGeom>
              <a:avLst/>
              <a:gdLst/>
              <a:ahLst/>
              <a:cxnLst/>
              <a:rect l="l" t="t" r="r" b="b"/>
              <a:pathLst>
                <a:path w="1813814" h="1531142">
                  <a:moveTo>
                    <a:pt x="0" y="0"/>
                  </a:moveTo>
                  <a:lnTo>
                    <a:pt x="1813814" y="0"/>
                  </a:lnTo>
                  <a:lnTo>
                    <a:pt x="1813814" y="1531142"/>
                  </a:lnTo>
                  <a:lnTo>
                    <a:pt x="0" y="1531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02667" y="2411571"/>
            <a:ext cx="5699545" cy="2337156"/>
            <a:chOff x="0" y="0"/>
            <a:chExt cx="7599393" cy="311620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7599393" cy="3116207"/>
              <a:chOff x="0" y="0"/>
              <a:chExt cx="1252195" cy="5134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872819" y="1080442"/>
              <a:ext cx="4302213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986200" y="771973"/>
              <a:ext cx="1570295" cy="1572261"/>
            </a:xfrm>
            <a:custGeom>
              <a:avLst/>
              <a:gdLst/>
              <a:ahLst/>
              <a:cxnLst/>
              <a:rect l="l" t="t" r="r" b="b"/>
              <a:pathLst>
                <a:path w="1570295" h="1572261">
                  <a:moveTo>
                    <a:pt x="0" y="0"/>
                  </a:moveTo>
                  <a:lnTo>
                    <a:pt x="1570295" y="0"/>
                  </a:lnTo>
                  <a:lnTo>
                    <a:pt x="1570295" y="1572261"/>
                  </a:lnTo>
                  <a:lnTo>
                    <a:pt x="0" y="1572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02667" y="5538274"/>
            <a:ext cx="5699545" cy="2283492"/>
            <a:chOff x="0" y="0"/>
            <a:chExt cx="7599393" cy="304465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7599393" cy="3044656"/>
              <a:chOff x="0" y="0"/>
              <a:chExt cx="1252195" cy="50168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18639"/>
                    </a:lnTo>
                    <a:cubicBezTo>
                      <a:pt x="1252195" y="464504"/>
                      <a:pt x="1215014" y="501685"/>
                      <a:pt x="1169149" y="501685"/>
                    </a:cubicBezTo>
                    <a:lnTo>
                      <a:pt x="83046" y="501685"/>
                    </a:lnTo>
                    <a:cubicBezTo>
                      <a:pt x="61021" y="501685"/>
                      <a:pt x="39898" y="492936"/>
                      <a:pt x="24324" y="477362"/>
                    </a:cubicBezTo>
                    <a:cubicBezTo>
                      <a:pt x="8750" y="461787"/>
                      <a:pt x="0" y="440664"/>
                      <a:pt x="0" y="41863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704583" y="530628"/>
              <a:ext cx="4642555" cy="185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14"/>
                </a:lnSpc>
              </a:pPr>
              <a:r>
                <a:rPr lang="en-US" sz="4595" b="1" spc="-32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20540" y="602179"/>
              <a:ext cx="1777055" cy="1805645"/>
            </a:xfrm>
            <a:custGeom>
              <a:avLst/>
              <a:gdLst/>
              <a:ahLst/>
              <a:cxnLst/>
              <a:rect l="l" t="t" r="r" b="b"/>
              <a:pathLst>
                <a:path w="1777055" h="1805645">
                  <a:moveTo>
                    <a:pt x="0" y="0"/>
                  </a:moveTo>
                  <a:lnTo>
                    <a:pt x="1777056" y="0"/>
                  </a:lnTo>
                  <a:lnTo>
                    <a:pt x="1777056" y="1805645"/>
                  </a:lnTo>
                  <a:lnTo>
                    <a:pt x="0" y="1805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10442" y="1714081"/>
            <a:ext cx="11313547" cy="6858838"/>
          </a:xfrm>
          <a:custGeom>
            <a:avLst/>
            <a:gdLst/>
            <a:ahLst/>
            <a:cxnLst/>
            <a:rect l="l" t="t" r="r" b="b"/>
            <a:pathLst>
              <a:path w="11313547" h="6858838">
                <a:moveTo>
                  <a:pt x="0" y="0"/>
                </a:moveTo>
                <a:lnTo>
                  <a:pt x="11313547" y="0"/>
                </a:lnTo>
                <a:lnTo>
                  <a:pt x="11313547" y="6858838"/>
                </a:lnTo>
                <a:lnTo>
                  <a:pt x="0" y="68588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6673" y="9782386"/>
            <a:ext cx="16023495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  https://data.unicef.org/topic/child-health/immunization &amp; https://immunizationdata.who.int/listing.html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232816" y="6642947"/>
            <a:ext cx="5189966" cy="2088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11"/>
              </a:lnSpc>
              <a:spcBef>
                <a:spcPct val="0"/>
              </a:spcBef>
            </a:pPr>
            <a:r>
              <a:rPr lang="en-US" sz="400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Immunization rate of 4Ps children remains</a:t>
            </a:r>
            <a:r>
              <a:rPr lang="en-US" sz="400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08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below 35%.</a:t>
            </a:r>
            <a:r>
              <a:rPr lang="en-US" sz="400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1367599" y="199561"/>
            <a:ext cx="6920401" cy="4626018"/>
            <a:chOff x="0" y="0"/>
            <a:chExt cx="9227202" cy="6168024"/>
          </a:xfrm>
        </p:grpSpPr>
        <p:sp>
          <p:nvSpPr>
            <p:cNvPr id="7" name="TextBox 7"/>
            <p:cNvSpPr txBox="1"/>
            <p:nvPr/>
          </p:nvSpPr>
          <p:spPr>
            <a:xfrm>
              <a:off x="2691847" y="-66675"/>
              <a:ext cx="4268936" cy="8491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97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827593"/>
              <a:ext cx="9227202" cy="10947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70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68702" y="1723414"/>
              <a:ext cx="8089799" cy="4444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97"/>
                </a:lnSpc>
              </a:pPr>
              <a:r>
                <a:rPr lang="en-US" sz="3855">
                  <a:solidFill>
                    <a:srgbClr val="1D1C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According to </a:t>
              </a:r>
            </a:p>
            <a:p>
              <a:pPr algn="ctr">
                <a:lnSpc>
                  <a:spcPts val="5397"/>
                </a:lnSpc>
                <a:spcBef>
                  <a:spcPct val="0"/>
                </a:spcBef>
              </a:pPr>
              <a:r>
                <a:rPr lang="en-US" sz="385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WHO-UNICEF</a:t>
              </a:r>
              <a:r>
                <a:rPr lang="en-US" sz="3855">
                  <a:solidFill>
                    <a:srgbClr val="0044A9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3855">
                  <a:solidFill>
                    <a:srgbClr val="1D1C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national routine vaccine coverage in 2022 was about </a:t>
              </a:r>
              <a:r>
                <a:rPr lang="en-US" sz="3855" b="1">
                  <a:solidFill>
                    <a:srgbClr val="004AA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66%</a:t>
              </a:r>
              <a:r>
                <a:rPr lang="en-US" sz="3855">
                  <a:solidFill>
                    <a:srgbClr val="1D1C2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.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03841" y="715195"/>
            <a:ext cx="14604698" cy="9127936"/>
          </a:xfrm>
          <a:custGeom>
            <a:avLst/>
            <a:gdLst/>
            <a:ahLst/>
            <a:cxnLst/>
            <a:rect l="l" t="t" r="r" b="b"/>
            <a:pathLst>
              <a:path w="14604698" h="9127936">
                <a:moveTo>
                  <a:pt x="0" y="0"/>
                </a:moveTo>
                <a:lnTo>
                  <a:pt x="14604698" y="0"/>
                </a:lnTo>
                <a:lnTo>
                  <a:pt x="14604698" y="9127937"/>
                </a:lnTo>
                <a:lnTo>
                  <a:pt x="0" y="912793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403841" y="9838408"/>
            <a:ext cx="16023495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Median value used to determine whether the rate is relatively high or low. Plotted as X [x - median (x)], Y [y - median (y)]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903339" y="3197684"/>
            <a:ext cx="25141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1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4Ps Beneficiaries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7094410" y="368474"/>
            <a:ext cx="3551858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1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Immunization Rate 2022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2283964" y="5654409"/>
            <a:ext cx="523875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Critical Focus Areas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5889848" y="1336839"/>
            <a:ext cx="11981837" cy="7159148"/>
          </a:xfrm>
          <a:custGeom>
            <a:avLst/>
            <a:gdLst/>
            <a:ahLst/>
            <a:cxnLst/>
            <a:rect l="l" t="t" r="r" b="b"/>
            <a:pathLst>
              <a:path w="11981837" h="7159148">
                <a:moveTo>
                  <a:pt x="0" y="0"/>
                </a:moveTo>
                <a:lnTo>
                  <a:pt x="11981837" y="0"/>
                </a:lnTo>
                <a:lnTo>
                  <a:pt x="11981837" y="7159148"/>
                </a:lnTo>
                <a:lnTo>
                  <a:pt x="0" y="7159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9513" y="1497251"/>
            <a:ext cx="5300335" cy="2821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5"/>
              </a:lnSpc>
              <a:spcBef>
                <a:spcPct val="0"/>
              </a:spcBef>
            </a:pPr>
            <a:r>
              <a:rPr lang="en-US" sz="4053" spc="-3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NDHS 2022</a:t>
            </a:r>
            <a:r>
              <a:rPr lang="en-US" sz="4053" spc="-368">
                <a:solidFill>
                  <a:srgbClr val="CF1D34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4053" spc="-3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reports that </a:t>
            </a:r>
            <a:r>
              <a:rPr lang="en-US" sz="4053" b="1" spc="-368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83%</a:t>
            </a:r>
            <a:r>
              <a:rPr lang="en-US" sz="4053" spc="-36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of Filipino women received at least four ANC visits.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9513" y="6436995"/>
            <a:ext cx="5517680" cy="28213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70"/>
              </a:lnSpc>
              <a:spcBef>
                <a:spcPct val="0"/>
              </a:spcBef>
            </a:pPr>
            <a:r>
              <a:rPr lang="en-US" sz="4050" b="1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32.42%</a:t>
            </a:r>
            <a:r>
              <a:rPr lang="en-US" sz="405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of pregnant 4Ps members attended prenatal visits.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6673" y="9782386"/>
            <a:ext cx="16023495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  https://dhsprogram.com/pubs/pdf/FR381/FR381.pdf?utm_source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7303848" y="450438"/>
            <a:ext cx="340548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1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Prenatal Visit Rate 2022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756121" y="6278345"/>
            <a:ext cx="523875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Critical Focus Areas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18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03841" y="9838408"/>
            <a:ext cx="16023495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Median value used to determine whether the rate is relatively high or low. Plotted as X [x - median (x)], Y [y - median (y)]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985831" y="3606441"/>
            <a:ext cx="2514175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1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4Ps Beneficiaries</a:t>
            </a:r>
          </a:p>
        </p:txBody>
      </p:sp>
      <p:sp>
        <p:nvSpPr>
          <p:cNvPr id="8" name="Freeform 8"/>
          <p:cNvSpPr/>
          <p:nvPr/>
        </p:nvSpPr>
        <p:spPr>
          <a:xfrm>
            <a:off x="778324" y="777463"/>
            <a:ext cx="14361455" cy="9065669"/>
          </a:xfrm>
          <a:custGeom>
            <a:avLst/>
            <a:gdLst/>
            <a:ahLst/>
            <a:cxnLst/>
            <a:rect l="l" t="t" r="r" b="b"/>
            <a:pathLst>
              <a:path w="14361455" h="9065669">
                <a:moveTo>
                  <a:pt x="0" y="0"/>
                </a:moveTo>
                <a:lnTo>
                  <a:pt x="14361455" y="0"/>
                </a:lnTo>
                <a:lnTo>
                  <a:pt x="14361455" y="9065669"/>
                </a:lnTo>
                <a:lnTo>
                  <a:pt x="0" y="90656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85788" y="2411571"/>
            <a:ext cx="5699545" cy="2323395"/>
            <a:chOff x="0" y="0"/>
            <a:chExt cx="7599393" cy="309786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599393" cy="3097860"/>
              <a:chOff x="0" y="0"/>
              <a:chExt cx="1252195" cy="5104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27406"/>
                    </a:lnTo>
                    <a:cubicBezTo>
                      <a:pt x="1252195" y="473271"/>
                      <a:pt x="1215014" y="510452"/>
                      <a:pt x="1169149" y="510452"/>
                    </a:cubicBezTo>
                    <a:lnTo>
                      <a:pt x="83046" y="510452"/>
                    </a:lnTo>
                    <a:cubicBezTo>
                      <a:pt x="61021" y="510452"/>
                      <a:pt x="39898" y="501703"/>
                      <a:pt x="24324" y="486128"/>
                    </a:cubicBezTo>
                    <a:cubicBezTo>
                      <a:pt x="8750" y="470554"/>
                      <a:pt x="0" y="449431"/>
                      <a:pt x="0" y="427406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806018" y="803722"/>
              <a:ext cx="1330093" cy="1600112"/>
            </a:xfrm>
            <a:custGeom>
              <a:avLst/>
              <a:gdLst/>
              <a:ahLst/>
              <a:cxnLst/>
              <a:rect l="l" t="t" r="r" b="b"/>
              <a:pathLst>
                <a:path w="1330093" h="1600112">
                  <a:moveTo>
                    <a:pt x="0" y="0"/>
                  </a:moveTo>
                  <a:lnTo>
                    <a:pt x="1330093" y="0"/>
                  </a:lnTo>
                  <a:lnTo>
                    <a:pt x="1330093" y="1600111"/>
                  </a:lnTo>
                  <a:lnTo>
                    <a:pt x="0" y="1600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25275" y="593255"/>
              <a:ext cx="4408303" cy="192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5788" y="5538274"/>
            <a:ext cx="5699545" cy="2337156"/>
            <a:chOff x="0" y="0"/>
            <a:chExt cx="7599393" cy="311620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599393" cy="3116207"/>
              <a:chOff x="0" y="0"/>
              <a:chExt cx="1252195" cy="5134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872819" y="1080442"/>
              <a:ext cx="4302213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534477" y="792533"/>
              <a:ext cx="1813814" cy="1531142"/>
            </a:xfrm>
            <a:custGeom>
              <a:avLst/>
              <a:gdLst/>
              <a:ahLst/>
              <a:cxnLst/>
              <a:rect l="l" t="t" r="r" b="b"/>
              <a:pathLst>
                <a:path w="1813814" h="1531142">
                  <a:moveTo>
                    <a:pt x="0" y="0"/>
                  </a:moveTo>
                  <a:lnTo>
                    <a:pt x="1813814" y="0"/>
                  </a:lnTo>
                  <a:lnTo>
                    <a:pt x="1813814" y="1531142"/>
                  </a:lnTo>
                  <a:lnTo>
                    <a:pt x="0" y="1531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02667" y="2411571"/>
            <a:ext cx="5699545" cy="2337156"/>
            <a:chOff x="0" y="0"/>
            <a:chExt cx="7599393" cy="311620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7599393" cy="3116207"/>
              <a:chOff x="0" y="0"/>
              <a:chExt cx="1252195" cy="5134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872819" y="1080442"/>
              <a:ext cx="4302213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986200" y="771973"/>
              <a:ext cx="1570295" cy="1572261"/>
            </a:xfrm>
            <a:custGeom>
              <a:avLst/>
              <a:gdLst/>
              <a:ahLst/>
              <a:cxnLst/>
              <a:rect l="l" t="t" r="r" b="b"/>
              <a:pathLst>
                <a:path w="1570295" h="1572261">
                  <a:moveTo>
                    <a:pt x="0" y="0"/>
                  </a:moveTo>
                  <a:lnTo>
                    <a:pt x="1570295" y="0"/>
                  </a:lnTo>
                  <a:lnTo>
                    <a:pt x="1570295" y="1572261"/>
                  </a:lnTo>
                  <a:lnTo>
                    <a:pt x="0" y="1572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02667" y="5538274"/>
            <a:ext cx="5699545" cy="2283492"/>
            <a:chOff x="0" y="0"/>
            <a:chExt cx="7599393" cy="304465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7599393" cy="3044656"/>
              <a:chOff x="0" y="0"/>
              <a:chExt cx="1252195" cy="50168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18639"/>
                    </a:lnTo>
                    <a:cubicBezTo>
                      <a:pt x="1252195" y="464504"/>
                      <a:pt x="1215014" y="501685"/>
                      <a:pt x="1169149" y="501685"/>
                    </a:cubicBezTo>
                    <a:lnTo>
                      <a:pt x="83046" y="501685"/>
                    </a:lnTo>
                    <a:cubicBezTo>
                      <a:pt x="61021" y="501685"/>
                      <a:pt x="39898" y="492936"/>
                      <a:pt x="24324" y="477362"/>
                    </a:cubicBezTo>
                    <a:cubicBezTo>
                      <a:pt x="8750" y="461787"/>
                      <a:pt x="0" y="440664"/>
                      <a:pt x="0" y="41863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704583" y="530628"/>
              <a:ext cx="4642555" cy="185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14"/>
                </a:lnSpc>
              </a:pPr>
              <a:r>
                <a:rPr lang="en-US" sz="4595" b="1" spc="-32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20540" y="602179"/>
              <a:ext cx="1777055" cy="1805645"/>
            </a:xfrm>
            <a:custGeom>
              <a:avLst/>
              <a:gdLst/>
              <a:ahLst/>
              <a:cxnLst/>
              <a:rect l="l" t="t" r="r" b="b"/>
              <a:pathLst>
                <a:path w="1777055" h="1805645">
                  <a:moveTo>
                    <a:pt x="0" y="0"/>
                  </a:moveTo>
                  <a:lnTo>
                    <a:pt x="1777056" y="0"/>
                  </a:lnTo>
                  <a:lnTo>
                    <a:pt x="1777056" y="1805645"/>
                  </a:lnTo>
                  <a:lnTo>
                    <a:pt x="0" y="1805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19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38056" y="5303673"/>
            <a:ext cx="4817666" cy="4553400"/>
            <a:chOff x="0" y="0"/>
            <a:chExt cx="644796" cy="6094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44796" cy="609426"/>
            </a:xfrm>
            <a:custGeom>
              <a:avLst/>
              <a:gdLst/>
              <a:ahLst/>
              <a:cxnLst/>
              <a:rect l="l" t="t" r="r" b="b"/>
              <a:pathLst>
                <a:path w="644796" h="609426">
                  <a:moveTo>
                    <a:pt x="160699" y="0"/>
                  </a:moveTo>
                  <a:lnTo>
                    <a:pt x="484097" y="0"/>
                  </a:lnTo>
                  <a:cubicBezTo>
                    <a:pt x="572848" y="0"/>
                    <a:pt x="644796" y="71947"/>
                    <a:pt x="644796" y="160699"/>
                  </a:cubicBezTo>
                  <a:lnTo>
                    <a:pt x="644796" y="448728"/>
                  </a:lnTo>
                  <a:cubicBezTo>
                    <a:pt x="644796" y="491348"/>
                    <a:pt x="627865" y="532222"/>
                    <a:pt x="597728" y="562359"/>
                  </a:cubicBezTo>
                  <a:cubicBezTo>
                    <a:pt x="567591" y="592496"/>
                    <a:pt x="526717" y="609426"/>
                    <a:pt x="484097" y="609426"/>
                  </a:cubicBezTo>
                  <a:lnTo>
                    <a:pt x="160699" y="609426"/>
                  </a:lnTo>
                  <a:cubicBezTo>
                    <a:pt x="118079" y="609426"/>
                    <a:pt x="77204" y="592496"/>
                    <a:pt x="47068" y="562359"/>
                  </a:cubicBezTo>
                  <a:cubicBezTo>
                    <a:pt x="16931" y="532222"/>
                    <a:pt x="0" y="491348"/>
                    <a:pt x="0" y="448728"/>
                  </a:cubicBezTo>
                  <a:lnTo>
                    <a:pt x="0" y="160699"/>
                  </a:lnTo>
                  <a:cubicBezTo>
                    <a:pt x="0" y="118079"/>
                    <a:pt x="16931" y="77204"/>
                    <a:pt x="47068" y="47068"/>
                  </a:cubicBezTo>
                  <a:cubicBezTo>
                    <a:pt x="77204" y="16931"/>
                    <a:pt x="118079" y="0"/>
                    <a:pt x="160699" y="0"/>
                  </a:cubicBezTo>
                  <a:close/>
                </a:path>
              </a:pathLst>
            </a:custGeom>
            <a:blipFill>
              <a:blip r:embed="rId2"/>
              <a:stretch>
                <a:fillRect l="-22714" t="-59277" r="-14838" b="-59424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12441634" y="5303673"/>
            <a:ext cx="4817666" cy="4553400"/>
            <a:chOff x="0" y="0"/>
            <a:chExt cx="644796" cy="60942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4796" cy="609426"/>
            </a:xfrm>
            <a:custGeom>
              <a:avLst/>
              <a:gdLst/>
              <a:ahLst/>
              <a:cxnLst/>
              <a:rect l="l" t="t" r="r" b="b"/>
              <a:pathLst>
                <a:path w="644796" h="609426">
                  <a:moveTo>
                    <a:pt x="160699" y="0"/>
                  </a:moveTo>
                  <a:lnTo>
                    <a:pt x="484097" y="0"/>
                  </a:lnTo>
                  <a:cubicBezTo>
                    <a:pt x="572848" y="0"/>
                    <a:pt x="644796" y="71947"/>
                    <a:pt x="644796" y="160699"/>
                  </a:cubicBezTo>
                  <a:lnTo>
                    <a:pt x="644796" y="448728"/>
                  </a:lnTo>
                  <a:cubicBezTo>
                    <a:pt x="644796" y="491348"/>
                    <a:pt x="627865" y="532222"/>
                    <a:pt x="597728" y="562359"/>
                  </a:cubicBezTo>
                  <a:cubicBezTo>
                    <a:pt x="567591" y="592496"/>
                    <a:pt x="526717" y="609426"/>
                    <a:pt x="484097" y="609426"/>
                  </a:cubicBezTo>
                  <a:lnTo>
                    <a:pt x="160699" y="609426"/>
                  </a:lnTo>
                  <a:cubicBezTo>
                    <a:pt x="118079" y="609426"/>
                    <a:pt x="77204" y="592496"/>
                    <a:pt x="47068" y="562359"/>
                  </a:cubicBezTo>
                  <a:cubicBezTo>
                    <a:pt x="16931" y="532222"/>
                    <a:pt x="0" y="491348"/>
                    <a:pt x="0" y="448728"/>
                  </a:cubicBezTo>
                  <a:lnTo>
                    <a:pt x="0" y="160699"/>
                  </a:lnTo>
                  <a:cubicBezTo>
                    <a:pt x="0" y="118079"/>
                    <a:pt x="16931" y="77204"/>
                    <a:pt x="47068" y="47068"/>
                  </a:cubicBezTo>
                  <a:cubicBezTo>
                    <a:pt x="77204" y="16931"/>
                    <a:pt x="118079" y="0"/>
                    <a:pt x="160699" y="0"/>
                  </a:cubicBezTo>
                  <a:close/>
                </a:path>
              </a:pathLst>
            </a:custGeom>
            <a:blipFill>
              <a:blip r:embed="rId3"/>
              <a:stretch>
                <a:fillRect l="-40622" t="-59492" r="-17753" b="-92016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34478" y="5303673"/>
            <a:ext cx="4817666" cy="4553400"/>
            <a:chOff x="0" y="0"/>
            <a:chExt cx="644796" cy="60942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44796" cy="609426"/>
            </a:xfrm>
            <a:custGeom>
              <a:avLst/>
              <a:gdLst/>
              <a:ahLst/>
              <a:cxnLst/>
              <a:rect l="l" t="t" r="r" b="b"/>
              <a:pathLst>
                <a:path w="644796" h="609426">
                  <a:moveTo>
                    <a:pt x="160699" y="0"/>
                  </a:moveTo>
                  <a:lnTo>
                    <a:pt x="484097" y="0"/>
                  </a:lnTo>
                  <a:cubicBezTo>
                    <a:pt x="572848" y="0"/>
                    <a:pt x="644796" y="71947"/>
                    <a:pt x="644796" y="160699"/>
                  </a:cubicBezTo>
                  <a:lnTo>
                    <a:pt x="644796" y="448728"/>
                  </a:lnTo>
                  <a:cubicBezTo>
                    <a:pt x="644796" y="491348"/>
                    <a:pt x="627865" y="532222"/>
                    <a:pt x="597728" y="562359"/>
                  </a:cubicBezTo>
                  <a:cubicBezTo>
                    <a:pt x="567591" y="592496"/>
                    <a:pt x="526717" y="609426"/>
                    <a:pt x="484097" y="609426"/>
                  </a:cubicBezTo>
                  <a:lnTo>
                    <a:pt x="160699" y="609426"/>
                  </a:lnTo>
                  <a:cubicBezTo>
                    <a:pt x="118079" y="609426"/>
                    <a:pt x="77204" y="592496"/>
                    <a:pt x="47068" y="562359"/>
                  </a:cubicBezTo>
                  <a:cubicBezTo>
                    <a:pt x="16931" y="532222"/>
                    <a:pt x="0" y="491348"/>
                    <a:pt x="0" y="448728"/>
                  </a:cubicBezTo>
                  <a:lnTo>
                    <a:pt x="0" y="160699"/>
                  </a:lnTo>
                  <a:cubicBezTo>
                    <a:pt x="0" y="118079"/>
                    <a:pt x="16931" y="77204"/>
                    <a:pt x="47068" y="47068"/>
                  </a:cubicBezTo>
                  <a:cubicBezTo>
                    <a:pt x="77204" y="16931"/>
                    <a:pt x="118079" y="0"/>
                    <a:pt x="160699" y="0"/>
                  </a:cubicBezTo>
                  <a:close/>
                </a:path>
              </a:pathLst>
            </a:custGeom>
            <a:blipFill>
              <a:blip r:embed="rId4"/>
              <a:stretch>
                <a:fillRect t="-28907" b="-47431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7403733" y="536903"/>
            <a:ext cx="4729117" cy="4469708"/>
            <a:chOff x="0" y="0"/>
            <a:chExt cx="644796" cy="60942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44796" cy="609426"/>
            </a:xfrm>
            <a:custGeom>
              <a:avLst/>
              <a:gdLst/>
              <a:ahLst/>
              <a:cxnLst/>
              <a:rect l="l" t="t" r="r" b="b"/>
              <a:pathLst>
                <a:path w="644796" h="609426">
                  <a:moveTo>
                    <a:pt x="163708" y="0"/>
                  </a:moveTo>
                  <a:lnTo>
                    <a:pt x="481088" y="0"/>
                  </a:lnTo>
                  <a:cubicBezTo>
                    <a:pt x="571501" y="0"/>
                    <a:pt x="644796" y="73294"/>
                    <a:pt x="644796" y="163708"/>
                  </a:cubicBezTo>
                  <a:lnTo>
                    <a:pt x="644796" y="445719"/>
                  </a:lnTo>
                  <a:cubicBezTo>
                    <a:pt x="644796" y="489137"/>
                    <a:pt x="627548" y="530776"/>
                    <a:pt x="596847" y="561478"/>
                  </a:cubicBezTo>
                  <a:cubicBezTo>
                    <a:pt x="566146" y="592179"/>
                    <a:pt x="524506" y="609426"/>
                    <a:pt x="481088" y="609426"/>
                  </a:cubicBezTo>
                  <a:lnTo>
                    <a:pt x="163708" y="609426"/>
                  </a:lnTo>
                  <a:cubicBezTo>
                    <a:pt x="120290" y="609426"/>
                    <a:pt x="78650" y="592179"/>
                    <a:pt x="47949" y="561478"/>
                  </a:cubicBezTo>
                  <a:cubicBezTo>
                    <a:pt x="17248" y="530776"/>
                    <a:pt x="0" y="489137"/>
                    <a:pt x="0" y="445719"/>
                  </a:cubicBezTo>
                  <a:lnTo>
                    <a:pt x="0" y="163708"/>
                  </a:lnTo>
                  <a:cubicBezTo>
                    <a:pt x="0" y="120290"/>
                    <a:pt x="17248" y="78650"/>
                    <a:pt x="47949" y="47949"/>
                  </a:cubicBezTo>
                  <a:cubicBezTo>
                    <a:pt x="78650" y="17248"/>
                    <a:pt x="120290" y="0"/>
                    <a:pt x="163708" y="0"/>
                  </a:cubicBezTo>
                  <a:close/>
                </a:path>
              </a:pathLst>
            </a:custGeom>
            <a:blipFill>
              <a:blip r:embed="rId5"/>
              <a:stretch>
                <a:fillRect t="-17825" b="-40979"/>
              </a:stretch>
            </a:blipFill>
            <a:ln w="95250" cap="rnd">
              <a:solidFill>
                <a:srgbClr val="FFFF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244040" y="4140679"/>
            <a:ext cx="1048504" cy="607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80"/>
              </a:lnSpc>
              <a:spcBef>
                <a:spcPct val="0"/>
              </a:spcBef>
            </a:pPr>
            <a:r>
              <a:rPr lang="en-US" sz="3628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YAN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2530183" y="545964"/>
            <a:ext cx="4729117" cy="4469708"/>
            <a:chOff x="0" y="0"/>
            <a:chExt cx="6305489" cy="5959611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6305489" cy="5959611"/>
              <a:chOff x="0" y="0"/>
              <a:chExt cx="644796" cy="60942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644796" cy="609426"/>
              </a:xfrm>
              <a:custGeom>
                <a:avLst/>
                <a:gdLst/>
                <a:ahLst/>
                <a:cxnLst/>
                <a:rect l="l" t="t" r="r" b="b"/>
                <a:pathLst>
                  <a:path w="644796" h="609426">
                    <a:moveTo>
                      <a:pt x="155731" y="0"/>
                    </a:moveTo>
                    <a:lnTo>
                      <a:pt x="489065" y="0"/>
                    </a:lnTo>
                    <a:cubicBezTo>
                      <a:pt x="575073" y="0"/>
                      <a:pt x="644796" y="69723"/>
                      <a:pt x="644796" y="155731"/>
                    </a:cubicBezTo>
                    <a:lnTo>
                      <a:pt x="644796" y="453696"/>
                    </a:lnTo>
                    <a:cubicBezTo>
                      <a:pt x="644796" y="539703"/>
                      <a:pt x="575073" y="609426"/>
                      <a:pt x="489065" y="609426"/>
                    </a:cubicBezTo>
                    <a:lnTo>
                      <a:pt x="155731" y="609426"/>
                    </a:lnTo>
                    <a:cubicBezTo>
                      <a:pt x="69723" y="609426"/>
                      <a:pt x="0" y="539703"/>
                      <a:pt x="0" y="453696"/>
                    </a:cubicBezTo>
                    <a:lnTo>
                      <a:pt x="0" y="155731"/>
                    </a:lnTo>
                    <a:cubicBezTo>
                      <a:pt x="0" y="69723"/>
                      <a:pt x="69723" y="0"/>
                      <a:pt x="155731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t="-5305" b="-21977"/>
                </a:stretch>
              </a:blipFill>
              <a:ln w="9525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2558526" y="4701082"/>
              <a:ext cx="1188437" cy="79107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80"/>
                </a:lnSpc>
                <a:spcBef>
                  <a:spcPct val="0"/>
                </a:spcBef>
              </a:pPr>
              <a:r>
                <a:rPr lang="en-US" sz="3628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LILI</a:t>
              </a:r>
            </a:p>
          </p:txBody>
        </p:sp>
      </p:grpSp>
      <p:sp>
        <p:nvSpPr>
          <p:cNvPr id="15" name="Freeform 15"/>
          <p:cNvSpPr/>
          <p:nvPr/>
        </p:nvSpPr>
        <p:spPr>
          <a:xfrm>
            <a:off x="0" y="9070434"/>
            <a:ext cx="1216566" cy="1216566"/>
          </a:xfrm>
          <a:custGeom>
            <a:avLst/>
            <a:gdLst/>
            <a:ahLst/>
            <a:cxnLst/>
            <a:rect l="l" t="t" r="r" b="b"/>
            <a:pathLst>
              <a:path w="1216566" h="1216566">
                <a:moveTo>
                  <a:pt x="0" y="0"/>
                </a:moveTo>
                <a:lnTo>
                  <a:pt x="1216566" y="0"/>
                </a:lnTo>
                <a:lnTo>
                  <a:pt x="1216566" y="1216566"/>
                </a:lnTo>
                <a:lnTo>
                  <a:pt x="0" y="121656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TextBox 16"/>
          <p:cNvSpPr txBox="1"/>
          <p:nvPr/>
        </p:nvSpPr>
        <p:spPr>
          <a:xfrm>
            <a:off x="3337415" y="8927766"/>
            <a:ext cx="1011792" cy="62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  <a:spcBef>
                <a:spcPct val="0"/>
              </a:spcBef>
            </a:pPr>
            <a:r>
              <a:rPr lang="en-US" sz="3696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KAT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619395" y="8916041"/>
            <a:ext cx="1454988" cy="62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  <a:spcBef>
                <a:spcPct val="0"/>
              </a:spcBef>
            </a:pPr>
            <a:r>
              <a:rPr lang="en-US" sz="3696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CHAR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4314999" y="8927766"/>
            <a:ext cx="1070937" cy="6274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75"/>
              </a:lnSpc>
              <a:spcBef>
                <a:spcPct val="0"/>
              </a:spcBef>
            </a:pPr>
            <a:r>
              <a:rPr lang="en-US" sz="3696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KAR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06348" y="1028700"/>
            <a:ext cx="6578285" cy="3495175"/>
            <a:chOff x="0" y="0"/>
            <a:chExt cx="8771047" cy="4660234"/>
          </a:xfrm>
        </p:grpSpPr>
        <p:grpSp>
          <p:nvGrpSpPr>
            <p:cNvPr id="20" name="Group 20"/>
            <p:cNvGrpSpPr/>
            <p:nvPr/>
          </p:nvGrpSpPr>
          <p:grpSpPr>
            <a:xfrm>
              <a:off x="842857" y="2855321"/>
              <a:ext cx="7314052" cy="1804912"/>
              <a:chOff x="0" y="0"/>
              <a:chExt cx="1444751" cy="356526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1444751" cy="356526"/>
              </a:xfrm>
              <a:custGeom>
                <a:avLst/>
                <a:gdLst/>
                <a:ahLst/>
                <a:cxnLst/>
                <a:rect l="l" t="t" r="r" b="b"/>
                <a:pathLst>
                  <a:path w="1444751" h="356526">
                    <a:moveTo>
                      <a:pt x="0" y="0"/>
                    </a:moveTo>
                    <a:lnTo>
                      <a:pt x="1444751" y="0"/>
                    </a:lnTo>
                    <a:lnTo>
                      <a:pt x="1444751" y="356526"/>
                    </a:lnTo>
                    <a:lnTo>
                      <a:pt x="0" y="35652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" name="TextBox 22"/>
              <p:cNvSpPr txBox="1"/>
              <p:nvPr/>
            </p:nvSpPr>
            <p:spPr>
              <a:xfrm>
                <a:off x="0" y="-38100"/>
                <a:ext cx="1444751" cy="39462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165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308755" y="476250"/>
              <a:ext cx="8377360" cy="2913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61"/>
                </a:lnSpc>
              </a:pPr>
              <a:r>
                <a:rPr lang="en-US" sz="16734" b="1">
                  <a:solidFill>
                    <a:srgbClr val="FFFFFF"/>
                  </a:solidFill>
                  <a:latin typeface="Montserrat Heavy"/>
                  <a:ea typeface="Montserrat Heavy"/>
                  <a:cs typeface="Montserrat Heavy"/>
                  <a:sym typeface="Montserrat Heavy"/>
                </a:rPr>
                <a:t>4TW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3092920"/>
              <a:ext cx="8771047" cy="13567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07"/>
                </a:lnSpc>
              </a:pPr>
              <a:r>
                <a:rPr lang="en-US" sz="7334" b="1">
                  <a:solidFill>
                    <a:srgbClr val="004AA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Analytics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443869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80818" y="1643527"/>
            <a:ext cx="15326363" cy="8199604"/>
          </a:xfrm>
          <a:custGeom>
            <a:avLst/>
            <a:gdLst/>
            <a:ahLst/>
            <a:cxnLst/>
            <a:rect l="l" t="t" r="r" b="b"/>
            <a:pathLst>
              <a:path w="15326363" h="8199604">
                <a:moveTo>
                  <a:pt x="0" y="0"/>
                </a:moveTo>
                <a:lnTo>
                  <a:pt x="15326364" y="0"/>
                </a:lnTo>
                <a:lnTo>
                  <a:pt x="15326364" y="8199605"/>
                </a:lnTo>
                <a:lnTo>
                  <a:pt x="0" y="8199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94997" y="9805032"/>
            <a:ext cx="12805831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 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DepEd Basic Education Development Plan - Average Enrollment Rate per Region (SY 2019–2020)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20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42256" y="554038"/>
            <a:ext cx="15855144" cy="8540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en-US" sz="5000" spc="-355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BARMM’s enrollment rate </a:t>
            </a:r>
            <a:r>
              <a:rPr lang="en-US" sz="5000" b="1" spc="-355" dirty="0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falls behind all other regions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411573" y="1977903"/>
            <a:ext cx="14083148" cy="7731105"/>
          </a:xfrm>
          <a:custGeom>
            <a:avLst/>
            <a:gdLst/>
            <a:ahLst/>
            <a:cxnLst/>
            <a:rect l="l" t="t" r="r" b="b"/>
            <a:pathLst>
              <a:path w="14083148" h="7731105">
                <a:moveTo>
                  <a:pt x="0" y="0"/>
                </a:moveTo>
                <a:lnTo>
                  <a:pt x="14083148" y="0"/>
                </a:lnTo>
                <a:lnTo>
                  <a:pt x="14083148" y="7731104"/>
                </a:lnTo>
                <a:lnTo>
                  <a:pt x="0" y="77311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76696" y="9805032"/>
            <a:ext cx="15546915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  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The Philippines Human Capital Review 2024 Annex 10 - LGU Case Study: Cotabato City, Bangsamoro Autonomous Region in Muslim Mindanao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21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52023" y="1203042"/>
            <a:ext cx="14795181" cy="1371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400"/>
              </a:lnSpc>
            </a:pPr>
            <a:r>
              <a:rPr lang="en-US" sz="4500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BARMM</a:t>
            </a:r>
            <a:r>
              <a:rPr lang="en-US" sz="45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continues to face low school participation due to: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2023" y="3112734"/>
            <a:ext cx="7867436" cy="3489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inaccessible schools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classroom shortages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conflict-affected areas</a:t>
            </a:r>
          </a:p>
          <a:p>
            <a:pPr marL="863599" lvl="1" indent="-431800" algn="l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limited access to libraries and internet connectivity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628073"/>
            <a:ext cx="14613345" cy="9242941"/>
          </a:xfrm>
          <a:custGeom>
            <a:avLst/>
            <a:gdLst/>
            <a:ahLst/>
            <a:cxnLst/>
            <a:rect l="l" t="t" r="r" b="b"/>
            <a:pathLst>
              <a:path w="14613345" h="9242941">
                <a:moveTo>
                  <a:pt x="0" y="0"/>
                </a:moveTo>
                <a:lnTo>
                  <a:pt x="14613345" y="0"/>
                </a:lnTo>
                <a:lnTo>
                  <a:pt x="14613345" y="9242940"/>
                </a:lnTo>
                <a:lnTo>
                  <a:pt x="0" y="92429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5889306" y="215323"/>
            <a:ext cx="271663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Enrollment Rate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776269" y="2514770"/>
            <a:ext cx="289738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4Ps Beneficiaries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858185" y="5659351"/>
            <a:ext cx="523875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Critical Focus Areas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03841" y="9838408"/>
            <a:ext cx="16023495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Median value used to determine whether the rate is relatively high or low. Plotted as X [x - median (x)], Y [y - median (y)]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85788" y="2411571"/>
            <a:ext cx="5699545" cy="2323395"/>
            <a:chOff x="0" y="0"/>
            <a:chExt cx="7599393" cy="309786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599393" cy="3097860"/>
              <a:chOff x="0" y="0"/>
              <a:chExt cx="1252195" cy="5104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27406"/>
                    </a:lnTo>
                    <a:cubicBezTo>
                      <a:pt x="1252195" y="473271"/>
                      <a:pt x="1215014" y="510452"/>
                      <a:pt x="1169149" y="510452"/>
                    </a:cubicBezTo>
                    <a:lnTo>
                      <a:pt x="83046" y="510452"/>
                    </a:lnTo>
                    <a:cubicBezTo>
                      <a:pt x="61021" y="510452"/>
                      <a:pt x="39898" y="501703"/>
                      <a:pt x="24324" y="486128"/>
                    </a:cubicBezTo>
                    <a:cubicBezTo>
                      <a:pt x="8750" y="470554"/>
                      <a:pt x="0" y="449431"/>
                      <a:pt x="0" y="427406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806018" y="803722"/>
              <a:ext cx="1330093" cy="1600112"/>
            </a:xfrm>
            <a:custGeom>
              <a:avLst/>
              <a:gdLst/>
              <a:ahLst/>
              <a:cxnLst/>
              <a:rect l="l" t="t" r="r" b="b"/>
              <a:pathLst>
                <a:path w="1330093" h="1600112">
                  <a:moveTo>
                    <a:pt x="0" y="0"/>
                  </a:moveTo>
                  <a:lnTo>
                    <a:pt x="1330093" y="0"/>
                  </a:lnTo>
                  <a:lnTo>
                    <a:pt x="1330093" y="1600111"/>
                  </a:lnTo>
                  <a:lnTo>
                    <a:pt x="0" y="1600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25275" y="593255"/>
              <a:ext cx="4408303" cy="192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5788" y="5538274"/>
            <a:ext cx="5699545" cy="2337156"/>
            <a:chOff x="0" y="0"/>
            <a:chExt cx="7599393" cy="311620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599393" cy="3116207"/>
              <a:chOff x="0" y="0"/>
              <a:chExt cx="1252195" cy="5134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872819" y="1080442"/>
              <a:ext cx="4302213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534477" y="792533"/>
              <a:ext cx="1813814" cy="1531142"/>
            </a:xfrm>
            <a:custGeom>
              <a:avLst/>
              <a:gdLst/>
              <a:ahLst/>
              <a:cxnLst/>
              <a:rect l="l" t="t" r="r" b="b"/>
              <a:pathLst>
                <a:path w="1813814" h="1531142">
                  <a:moveTo>
                    <a:pt x="0" y="0"/>
                  </a:moveTo>
                  <a:lnTo>
                    <a:pt x="1813814" y="0"/>
                  </a:lnTo>
                  <a:lnTo>
                    <a:pt x="1813814" y="1531142"/>
                  </a:lnTo>
                  <a:lnTo>
                    <a:pt x="0" y="1531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02667" y="2411571"/>
            <a:ext cx="5699545" cy="2337156"/>
            <a:chOff x="0" y="0"/>
            <a:chExt cx="7599393" cy="311620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7599393" cy="3116207"/>
              <a:chOff x="0" y="0"/>
              <a:chExt cx="1252195" cy="5134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872819" y="1080442"/>
              <a:ext cx="4302213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986200" y="771973"/>
              <a:ext cx="1570295" cy="1572261"/>
            </a:xfrm>
            <a:custGeom>
              <a:avLst/>
              <a:gdLst/>
              <a:ahLst/>
              <a:cxnLst/>
              <a:rect l="l" t="t" r="r" b="b"/>
              <a:pathLst>
                <a:path w="1570295" h="1572261">
                  <a:moveTo>
                    <a:pt x="0" y="0"/>
                  </a:moveTo>
                  <a:lnTo>
                    <a:pt x="1570295" y="0"/>
                  </a:lnTo>
                  <a:lnTo>
                    <a:pt x="1570295" y="1572261"/>
                  </a:lnTo>
                  <a:lnTo>
                    <a:pt x="0" y="1572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02667" y="5538274"/>
            <a:ext cx="5699545" cy="2283492"/>
            <a:chOff x="0" y="0"/>
            <a:chExt cx="7599393" cy="304465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7599393" cy="3044656"/>
              <a:chOff x="0" y="0"/>
              <a:chExt cx="1252195" cy="50168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18639"/>
                    </a:lnTo>
                    <a:cubicBezTo>
                      <a:pt x="1252195" y="464504"/>
                      <a:pt x="1215014" y="501685"/>
                      <a:pt x="1169149" y="501685"/>
                    </a:cubicBezTo>
                    <a:lnTo>
                      <a:pt x="83046" y="501685"/>
                    </a:lnTo>
                    <a:cubicBezTo>
                      <a:pt x="61021" y="501685"/>
                      <a:pt x="39898" y="492936"/>
                      <a:pt x="24324" y="477362"/>
                    </a:cubicBezTo>
                    <a:cubicBezTo>
                      <a:pt x="8750" y="461787"/>
                      <a:pt x="0" y="440664"/>
                      <a:pt x="0" y="41863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704583" y="530628"/>
              <a:ext cx="4642555" cy="185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14"/>
                </a:lnSpc>
              </a:pPr>
              <a:r>
                <a:rPr lang="en-US" sz="4595" b="1" spc="-326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20540" y="602179"/>
              <a:ext cx="1777055" cy="1805645"/>
            </a:xfrm>
            <a:custGeom>
              <a:avLst/>
              <a:gdLst/>
              <a:ahLst/>
              <a:cxnLst/>
              <a:rect l="l" t="t" r="r" b="b"/>
              <a:pathLst>
                <a:path w="1777055" h="1805645">
                  <a:moveTo>
                    <a:pt x="0" y="0"/>
                  </a:moveTo>
                  <a:lnTo>
                    <a:pt x="1777056" y="0"/>
                  </a:lnTo>
                  <a:lnTo>
                    <a:pt x="1777056" y="1805645"/>
                  </a:lnTo>
                  <a:lnTo>
                    <a:pt x="0" y="1805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81708" y="375202"/>
            <a:ext cx="12855976" cy="9304512"/>
          </a:xfrm>
          <a:custGeom>
            <a:avLst/>
            <a:gdLst/>
            <a:ahLst/>
            <a:cxnLst/>
            <a:rect l="l" t="t" r="r" b="b"/>
            <a:pathLst>
              <a:path w="12855976" h="9304512">
                <a:moveTo>
                  <a:pt x="0" y="0"/>
                </a:moveTo>
                <a:lnTo>
                  <a:pt x="12855976" y="0"/>
                </a:lnTo>
                <a:lnTo>
                  <a:pt x="12855976" y="9304512"/>
                </a:lnTo>
                <a:lnTo>
                  <a:pt x="0" y="93045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81708" y="9803051"/>
            <a:ext cx="16023495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 </a:t>
            </a:r>
            <a:r>
              <a:rPr lang="en-US" sz="1814" u="sng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  <a:hlinkClick r:id="rId4" tooltip="https://psa.gov.ph/statistics/poverty/node/1684064929"/>
              </a:rPr>
              <a:t>https://psa.gov.ph/content/working-children-situation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(Year: 2020 to 2022)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162281" y="2918774"/>
            <a:ext cx="8150805" cy="4217367"/>
            <a:chOff x="0" y="0"/>
            <a:chExt cx="10867740" cy="5623156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0"/>
              <a:ext cx="10867740" cy="46973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34"/>
                </a:lnSpc>
              </a:pPr>
              <a:r>
                <a:rPr lang="en-US" sz="5095" b="1">
                  <a:solidFill>
                    <a:srgbClr val="004AA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Region X</a:t>
              </a:r>
              <a:r>
                <a:rPr lang="en-US" sz="5095">
                  <a:solidFill>
                    <a:srgbClr val="004AA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5095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records the highest average number of working children at</a:t>
              </a:r>
              <a:r>
                <a:rPr lang="en-US" sz="5095">
                  <a:solidFill>
                    <a:srgbClr val="004AAD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5095" b="1">
                  <a:solidFill>
                    <a:srgbClr val="004AAD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142 out of 1,504.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669813" y="4506821"/>
              <a:ext cx="9528114" cy="11163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3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24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35500" y="256052"/>
            <a:ext cx="13417000" cy="8318540"/>
          </a:xfrm>
          <a:custGeom>
            <a:avLst/>
            <a:gdLst/>
            <a:ahLst/>
            <a:cxnLst/>
            <a:rect l="l" t="t" r="r" b="b"/>
            <a:pathLst>
              <a:path w="13417000" h="8318540">
                <a:moveTo>
                  <a:pt x="0" y="0"/>
                </a:moveTo>
                <a:lnTo>
                  <a:pt x="13417000" y="0"/>
                </a:lnTo>
                <a:lnTo>
                  <a:pt x="13417000" y="8318540"/>
                </a:lnTo>
                <a:lnTo>
                  <a:pt x="0" y="83185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02889" y="8907967"/>
            <a:ext cx="17920322" cy="705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29"/>
              </a:lnSpc>
            </a:pPr>
            <a:r>
              <a:rPr lang="en-US" sz="31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Children aged 5–17 are already working in </a:t>
            </a:r>
            <a:r>
              <a:rPr lang="en-US" sz="3130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Region X</a:t>
            </a:r>
            <a:r>
              <a:rPr lang="en-US" sz="31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, mostly in </a:t>
            </a:r>
            <a:r>
              <a:rPr lang="en-US" sz="3130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Agriculture</a:t>
            </a:r>
            <a:r>
              <a:rPr lang="en-US" sz="31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 This reflects national data showing farming as the top job done by children </a:t>
            </a:r>
            <a:r>
              <a:rPr lang="en-US" sz="3130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across all regions</a:t>
            </a:r>
            <a:r>
              <a:rPr lang="en-US" sz="313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708" y="9803051"/>
            <a:ext cx="16023495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 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https://psa.gov.ph/content/working-children-situation (Year: 2020 to 2022)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25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1216025"/>
            <a:ext cx="15630932" cy="7795927"/>
          </a:xfrm>
          <a:custGeom>
            <a:avLst/>
            <a:gdLst/>
            <a:ahLst/>
            <a:cxnLst/>
            <a:rect l="l" t="t" r="r" b="b"/>
            <a:pathLst>
              <a:path w="15630932" h="7795927">
                <a:moveTo>
                  <a:pt x="0" y="0"/>
                </a:moveTo>
                <a:lnTo>
                  <a:pt x="15630932" y="0"/>
                </a:lnTo>
                <a:lnTo>
                  <a:pt x="15630932" y="7795927"/>
                </a:lnTo>
                <a:lnTo>
                  <a:pt x="0" y="779592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8415589" y="615950"/>
            <a:ext cx="2588344" cy="412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  <a:spcBef>
                <a:spcPct val="0"/>
              </a:spcBef>
            </a:pPr>
            <a:r>
              <a:rPr lang="en-US" sz="2499" b="1" spc="-177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Working Children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2436859" y="7993889"/>
            <a:ext cx="523875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Critical Focus Areas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26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03841" y="9838408"/>
            <a:ext cx="16023495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Median value used to determine whether the rate is relatively high or low. Plotted as X [x - median (x)], Y [y - median (y)]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315511" y="4879039"/>
            <a:ext cx="289738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4Ps Beneficiaries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985788" y="2411571"/>
            <a:ext cx="5699545" cy="2323395"/>
            <a:chOff x="0" y="0"/>
            <a:chExt cx="7599393" cy="3097860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7599393" cy="3097860"/>
              <a:chOff x="0" y="0"/>
              <a:chExt cx="1252195" cy="510452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27406"/>
                    </a:lnTo>
                    <a:cubicBezTo>
                      <a:pt x="1252195" y="473271"/>
                      <a:pt x="1215014" y="510452"/>
                      <a:pt x="1169149" y="510452"/>
                    </a:cubicBezTo>
                    <a:lnTo>
                      <a:pt x="83046" y="510452"/>
                    </a:lnTo>
                    <a:cubicBezTo>
                      <a:pt x="61021" y="510452"/>
                      <a:pt x="39898" y="501703"/>
                      <a:pt x="24324" y="486128"/>
                    </a:cubicBezTo>
                    <a:cubicBezTo>
                      <a:pt x="8750" y="470554"/>
                      <a:pt x="0" y="449431"/>
                      <a:pt x="0" y="427406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806018" y="803722"/>
              <a:ext cx="1330093" cy="1600112"/>
            </a:xfrm>
            <a:custGeom>
              <a:avLst/>
              <a:gdLst/>
              <a:ahLst/>
              <a:cxnLst/>
              <a:rect l="l" t="t" r="r" b="b"/>
              <a:pathLst>
                <a:path w="1330093" h="1600112">
                  <a:moveTo>
                    <a:pt x="0" y="0"/>
                  </a:moveTo>
                  <a:lnTo>
                    <a:pt x="1330093" y="0"/>
                  </a:lnTo>
                  <a:lnTo>
                    <a:pt x="1330093" y="1600111"/>
                  </a:lnTo>
                  <a:lnTo>
                    <a:pt x="0" y="160011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625275" y="593255"/>
              <a:ext cx="4408303" cy="19208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985788" y="5538274"/>
            <a:ext cx="5699545" cy="2337156"/>
            <a:chOff x="0" y="0"/>
            <a:chExt cx="7599393" cy="3116207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7599393" cy="3116207"/>
              <a:chOff x="0" y="0"/>
              <a:chExt cx="1252195" cy="51347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2872819" y="1080442"/>
              <a:ext cx="4302213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4" name="Freeform 14"/>
            <p:cNvSpPr/>
            <p:nvPr/>
          </p:nvSpPr>
          <p:spPr>
            <a:xfrm>
              <a:off x="534477" y="792533"/>
              <a:ext cx="1813814" cy="1531142"/>
            </a:xfrm>
            <a:custGeom>
              <a:avLst/>
              <a:gdLst/>
              <a:ahLst/>
              <a:cxnLst/>
              <a:rect l="l" t="t" r="r" b="b"/>
              <a:pathLst>
                <a:path w="1813814" h="1531142">
                  <a:moveTo>
                    <a:pt x="0" y="0"/>
                  </a:moveTo>
                  <a:lnTo>
                    <a:pt x="1813814" y="0"/>
                  </a:lnTo>
                  <a:lnTo>
                    <a:pt x="1813814" y="1531142"/>
                  </a:lnTo>
                  <a:lnTo>
                    <a:pt x="0" y="15311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602667" y="2411571"/>
            <a:ext cx="5699545" cy="2337156"/>
            <a:chOff x="0" y="0"/>
            <a:chExt cx="7599393" cy="3116207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7599393" cy="3116207"/>
              <a:chOff x="0" y="0"/>
              <a:chExt cx="1252195" cy="51347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2872819" y="1080442"/>
              <a:ext cx="4302213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754"/>
                </a:lnSpc>
              </a:pPr>
              <a:r>
                <a:rPr lang="en-US" sz="4795" b="1" spc="-340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0" name="Freeform 20"/>
            <p:cNvSpPr/>
            <p:nvPr/>
          </p:nvSpPr>
          <p:spPr>
            <a:xfrm>
              <a:off x="986200" y="771973"/>
              <a:ext cx="1570295" cy="1572261"/>
            </a:xfrm>
            <a:custGeom>
              <a:avLst/>
              <a:gdLst/>
              <a:ahLst/>
              <a:cxnLst/>
              <a:rect l="l" t="t" r="r" b="b"/>
              <a:pathLst>
                <a:path w="1570295" h="1572261">
                  <a:moveTo>
                    <a:pt x="0" y="0"/>
                  </a:moveTo>
                  <a:lnTo>
                    <a:pt x="1570295" y="0"/>
                  </a:lnTo>
                  <a:lnTo>
                    <a:pt x="1570295" y="1572261"/>
                  </a:lnTo>
                  <a:lnTo>
                    <a:pt x="0" y="1572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02667" y="5538274"/>
            <a:ext cx="5699545" cy="2283492"/>
            <a:chOff x="0" y="0"/>
            <a:chExt cx="7599393" cy="3044656"/>
          </a:xfrm>
        </p:grpSpPr>
        <p:grpSp>
          <p:nvGrpSpPr>
            <p:cNvPr id="22" name="Group 22"/>
            <p:cNvGrpSpPr/>
            <p:nvPr/>
          </p:nvGrpSpPr>
          <p:grpSpPr>
            <a:xfrm>
              <a:off x="0" y="0"/>
              <a:ext cx="7599393" cy="3044656"/>
              <a:chOff x="0" y="0"/>
              <a:chExt cx="1252195" cy="50168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18639"/>
                    </a:lnTo>
                    <a:cubicBezTo>
                      <a:pt x="1252195" y="464504"/>
                      <a:pt x="1215014" y="501685"/>
                      <a:pt x="1169149" y="501685"/>
                    </a:cubicBezTo>
                    <a:lnTo>
                      <a:pt x="83046" y="501685"/>
                    </a:lnTo>
                    <a:cubicBezTo>
                      <a:pt x="61021" y="501685"/>
                      <a:pt x="39898" y="492936"/>
                      <a:pt x="24324" y="477362"/>
                    </a:cubicBezTo>
                    <a:cubicBezTo>
                      <a:pt x="8750" y="461787"/>
                      <a:pt x="0" y="440664"/>
                      <a:pt x="0" y="41863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704583" y="530628"/>
              <a:ext cx="4642555" cy="1854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514"/>
                </a:lnSpc>
              </a:pPr>
              <a:r>
                <a:rPr lang="en-US" sz="4595" b="1" spc="-326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620540" y="602179"/>
              <a:ext cx="1777055" cy="1805645"/>
            </a:xfrm>
            <a:custGeom>
              <a:avLst/>
              <a:gdLst/>
              <a:ahLst/>
              <a:cxnLst/>
              <a:rect l="l" t="t" r="r" b="b"/>
              <a:pathLst>
                <a:path w="1777055" h="1805645">
                  <a:moveTo>
                    <a:pt x="0" y="0"/>
                  </a:moveTo>
                  <a:lnTo>
                    <a:pt x="1777056" y="0"/>
                  </a:lnTo>
                  <a:lnTo>
                    <a:pt x="1777056" y="1805645"/>
                  </a:lnTo>
                  <a:lnTo>
                    <a:pt x="0" y="18056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27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442739" y="6233391"/>
            <a:ext cx="5185872" cy="3455087"/>
          </a:xfrm>
          <a:custGeom>
            <a:avLst/>
            <a:gdLst/>
            <a:ahLst/>
            <a:cxnLst/>
            <a:rect l="l" t="t" r="r" b="b"/>
            <a:pathLst>
              <a:path w="5185872" h="3455087">
                <a:moveTo>
                  <a:pt x="0" y="0"/>
                </a:moveTo>
                <a:lnTo>
                  <a:pt x="5185872" y="0"/>
                </a:lnTo>
                <a:lnTo>
                  <a:pt x="5185872" y="3455087"/>
                </a:lnTo>
                <a:lnTo>
                  <a:pt x="0" y="3455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989273" y="2110252"/>
            <a:ext cx="3159619" cy="3159619"/>
          </a:xfrm>
          <a:custGeom>
            <a:avLst/>
            <a:gdLst/>
            <a:ahLst/>
            <a:cxnLst/>
            <a:rect l="l" t="t" r="r" b="b"/>
            <a:pathLst>
              <a:path w="3159619" h="3159619">
                <a:moveTo>
                  <a:pt x="0" y="0"/>
                </a:moveTo>
                <a:lnTo>
                  <a:pt x="3159619" y="0"/>
                </a:lnTo>
                <a:lnTo>
                  <a:pt x="3159619" y="3159619"/>
                </a:lnTo>
                <a:lnTo>
                  <a:pt x="0" y="31596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4463217" y="2129111"/>
            <a:ext cx="3140759" cy="3140759"/>
          </a:xfrm>
          <a:custGeom>
            <a:avLst/>
            <a:gdLst/>
            <a:ahLst/>
            <a:cxnLst/>
            <a:rect l="l" t="t" r="r" b="b"/>
            <a:pathLst>
              <a:path w="3140759" h="3140759">
                <a:moveTo>
                  <a:pt x="0" y="0"/>
                </a:moveTo>
                <a:lnTo>
                  <a:pt x="3140759" y="0"/>
                </a:lnTo>
                <a:lnTo>
                  <a:pt x="3140759" y="3140760"/>
                </a:lnTo>
                <a:lnTo>
                  <a:pt x="0" y="31407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270237" y="1788474"/>
            <a:ext cx="5336198" cy="4228794"/>
          </a:xfrm>
          <a:custGeom>
            <a:avLst/>
            <a:gdLst/>
            <a:ahLst/>
            <a:cxnLst/>
            <a:rect l="l" t="t" r="r" b="b"/>
            <a:pathLst>
              <a:path w="5336198" h="4228794">
                <a:moveTo>
                  <a:pt x="0" y="0"/>
                </a:moveTo>
                <a:lnTo>
                  <a:pt x="5336198" y="0"/>
                </a:lnTo>
                <a:lnTo>
                  <a:pt x="5336198" y="4228795"/>
                </a:lnTo>
                <a:lnTo>
                  <a:pt x="0" y="42287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3079" b="-64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9428323" y="5981960"/>
            <a:ext cx="3121899" cy="3121899"/>
          </a:xfrm>
          <a:custGeom>
            <a:avLst/>
            <a:gdLst/>
            <a:ahLst/>
            <a:cxnLst/>
            <a:rect l="l" t="t" r="r" b="b"/>
            <a:pathLst>
              <a:path w="3121899" h="3121899">
                <a:moveTo>
                  <a:pt x="0" y="0"/>
                </a:moveTo>
                <a:lnTo>
                  <a:pt x="3121899" y="0"/>
                </a:lnTo>
                <a:lnTo>
                  <a:pt x="3121899" y="3121900"/>
                </a:lnTo>
                <a:lnTo>
                  <a:pt x="0" y="312190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283304" y="5981960"/>
            <a:ext cx="3121899" cy="3121899"/>
          </a:xfrm>
          <a:custGeom>
            <a:avLst/>
            <a:gdLst/>
            <a:ahLst/>
            <a:cxnLst/>
            <a:rect l="l" t="t" r="r" b="b"/>
            <a:pathLst>
              <a:path w="3121899" h="3121899">
                <a:moveTo>
                  <a:pt x="0" y="0"/>
                </a:moveTo>
                <a:lnTo>
                  <a:pt x="3121900" y="0"/>
                </a:lnTo>
                <a:lnTo>
                  <a:pt x="3121900" y="3121900"/>
                </a:lnTo>
                <a:lnTo>
                  <a:pt x="0" y="31219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7534224" y="2129111"/>
            <a:ext cx="3140759" cy="3140759"/>
          </a:xfrm>
          <a:custGeom>
            <a:avLst/>
            <a:gdLst/>
            <a:ahLst/>
            <a:cxnLst/>
            <a:rect l="l" t="t" r="r" b="b"/>
            <a:pathLst>
              <a:path w="3140759" h="3140759">
                <a:moveTo>
                  <a:pt x="0" y="0"/>
                </a:moveTo>
                <a:lnTo>
                  <a:pt x="3140759" y="0"/>
                </a:lnTo>
                <a:lnTo>
                  <a:pt x="3140759" y="3140760"/>
                </a:lnTo>
                <a:lnTo>
                  <a:pt x="0" y="314076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81708" y="9866500"/>
            <a:ext cx="16023495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 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https://pantawid.dswd.gov.ph/wp-content/uploads/2018/08/FDS                  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70237" y="309096"/>
            <a:ext cx="15747526" cy="1126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93"/>
              </a:lnSpc>
              <a:spcBef>
                <a:spcPct val="0"/>
              </a:spcBef>
            </a:pPr>
            <a:r>
              <a:rPr lang="en-US" sz="6638" b="1">
                <a:solidFill>
                  <a:srgbClr val="1D1C2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FAMILY DEVELOPMENT SESSION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28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2811442" y="2548486"/>
            <a:ext cx="12665117" cy="7374257"/>
          </a:xfrm>
          <a:custGeom>
            <a:avLst/>
            <a:gdLst/>
            <a:ahLst/>
            <a:cxnLst/>
            <a:rect l="l" t="t" r="r" b="b"/>
            <a:pathLst>
              <a:path w="12665117" h="7374257">
                <a:moveTo>
                  <a:pt x="0" y="0"/>
                </a:moveTo>
                <a:lnTo>
                  <a:pt x="12665116" y="0"/>
                </a:lnTo>
                <a:lnTo>
                  <a:pt x="12665116" y="7374257"/>
                </a:lnTo>
                <a:lnTo>
                  <a:pt x="0" y="73742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25397" y="513416"/>
            <a:ext cx="18037206" cy="1742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83"/>
              </a:lnSpc>
            </a:pPr>
            <a:r>
              <a:rPr lang="en-US" sz="6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National FDS Compliance Near 95% Target</a:t>
            </a:r>
          </a:p>
          <a:p>
            <a:pPr algn="ctr">
              <a:lnSpc>
                <a:spcPts val="6783"/>
              </a:lnSpc>
            </a:pPr>
            <a:r>
              <a:rPr lang="en-US" sz="63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—but</a:t>
            </a:r>
            <a:r>
              <a:rPr lang="en-US" sz="63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6399" b="1">
                <a:solidFill>
                  <a:srgbClr val="CF1D3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7 Regions Lag Behind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29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8160852" y="2103615"/>
            <a:ext cx="1966297" cy="1595148"/>
          </a:xfrm>
          <a:custGeom>
            <a:avLst/>
            <a:gdLst/>
            <a:ahLst/>
            <a:cxnLst/>
            <a:rect l="l" t="t" r="r" b="b"/>
            <a:pathLst>
              <a:path w="1966297" h="1595148">
                <a:moveTo>
                  <a:pt x="0" y="0"/>
                </a:moveTo>
                <a:lnTo>
                  <a:pt x="1966296" y="0"/>
                </a:lnTo>
                <a:lnTo>
                  <a:pt x="1966296" y="1595148"/>
                </a:lnTo>
                <a:lnTo>
                  <a:pt x="0" y="15951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203784" y="3698763"/>
            <a:ext cx="15488105" cy="4034880"/>
            <a:chOff x="0" y="0"/>
            <a:chExt cx="20650807" cy="5379840"/>
          </a:xfrm>
        </p:grpSpPr>
        <p:sp>
          <p:nvSpPr>
            <p:cNvPr id="5" name="TextBox 5"/>
            <p:cNvSpPr txBox="1"/>
            <p:nvPr/>
          </p:nvSpPr>
          <p:spPr>
            <a:xfrm>
              <a:off x="795942" y="1655003"/>
              <a:ext cx="19058922" cy="37248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450"/>
                </a:lnSpc>
              </a:pPr>
              <a:r>
                <a:rPr lang="en-US" sz="5731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IDENTIFYING LAGGING REGIONS IN 4PS AND CRAFTING TARGETED SOLUTIONS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180975"/>
              <a:ext cx="20650807" cy="21072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293"/>
                </a:lnSpc>
                <a:spcBef>
                  <a:spcPct val="0"/>
                </a:spcBef>
              </a:pPr>
              <a:r>
                <a:rPr lang="en-US" sz="9495" b="1">
                  <a:solidFill>
                    <a:srgbClr val="000000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 </a:t>
              </a:r>
              <a:r>
                <a:rPr lang="en-US" sz="9495" b="1">
                  <a:solidFill>
                    <a:srgbClr val="004AAD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UNEVEN PROGRES</a:t>
              </a:r>
              <a:r>
                <a:rPr lang="en-US" sz="9495" b="1">
                  <a:solidFill>
                    <a:srgbClr val="0044A9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S:</a:t>
              </a: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658601" y="2147495"/>
            <a:ext cx="11736832" cy="7650813"/>
          </a:xfrm>
          <a:custGeom>
            <a:avLst/>
            <a:gdLst/>
            <a:ahLst/>
            <a:cxnLst/>
            <a:rect l="l" t="t" r="r" b="b"/>
            <a:pathLst>
              <a:path w="11736832" h="7650813">
                <a:moveTo>
                  <a:pt x="0" y="0"/>
                </a:moveTo>
                <a:lnTo>
                  <a:pt x="11736831" y="0"/>
                </a:lnTo>
                <a:lnTo>
                  <a:pt x="11736831" y="7650814"/>
                </a:lnTo>
                <a:lnTo>
                  <a:pt x="0" y="76508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459" b="-44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4464028" y="8928913"/>
            <a:ext cx="3587353" cy="620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Target FDS Compliance:</a:t>
            </a:r>
            <a:r>
              <a:rPr lang="en-US" sz="1814" spc="-12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95%</a:t>
            </a:r>
          </a:p>
          <a:p>
            <a:pPr algn="r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Average 4Ps beneficiaries: </a:t>
            </a:r>
            <a:r>
              <a:rPr lang="en-US" sz="1814" spc="-12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236,495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0681" y="129727"/>
            <a:ext cx="16666638" cy="1417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8"/>
              </a:lnSpc>
            </a:pPr>
            <a:r>
              <a:rPr lang="en-US" sz="5281" b="1">
                <a:solidFill>
                  <a:srgbClr val="CF1D34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Regions III, IV-A, and V</a:t>
            </a:r>
            <a:r>
              <a:rPr lang="en-US" sz="5281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below 95% FDS Compliance Despite Large 4Ps Coverage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072900" y="7029755"/>
            <a:ext cx="523875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Critical Focus Areas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57909" y="1610921"/>
            <a:ext cx="2738214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FDS Compliance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30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03841" y="9838408"/>
            <a:ext cx="16023495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Median value used to determine whether the rate is relatively high or low. Plotted as X [x - median (x)], Y [y - median (y)]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360319" y="4721226"/>
            <a:ext cx="2897386" cy="42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4Ps Beneficiaries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238483"/>
            <a:ext cx="7810035" cy="7810035"/>
          </a:xfrm>
          <a:custGeom>
            <a:avLst/>
            <a:gdLst/>
            <a:ahLst/>
            <a:cxnLst/>
            <a:rect l="l" t="t" r="r" b="b"/>
            <a:pathLst>
              <a:path w="7810035" h="7810035">
                <a:moveTo>
                  <a:pt x="0" y="0"/>
                </a:moveTo>
                <a:lnTo>
                  <a:pt x="7810035" y="0"/>
                </a:lnTo>
                <a:lnTo>
                  <a:pt x="7810035" y="7810034"/>
                </a:lnTo>
                <a:lnTo>
                  <a:pt x="0" y="781003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284424" y="1867429"/>
            <a:ext cx="1899797" cy="2285471"/>
          </a:xfrm>
          <a:custGeom>
            <a:avLst/>
            <a:gdLst/>
            <a:ahLst/>
            <a:cxnLst/>
            <a:rect l="l" t="t" r="r" b="b"/>
            <a:pathLst>
              <a:path w="1899797" h="2285471">
                <a:moveTo>
                  <a:pt x="0" y="0"/>
                </a:moveTo>
                <a:lnTo>
                  <a:pt x="1899797" y="0"/>
                </a:lnTo>
                <a:lnTo>
                  <a:pt x="1899797" y="2285471"/>
                </a:lnTo>
                <a:lnTo>
                  <a:pt x="0" y="22854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532978" y="5791721"/>
            <a:ext cx="2651243" cy="2238063"/>
          </a:xfrm>
          <a:custGeom>
            <a:avLst/>
            <a:gdLst/>
            <a:ahLst/>
            <a:cxnLst/>
            <a:rect l="l" t="t" r="r" b="b"/>
            <a:pathLst>
              <a:path w="2651243" h="2238063">
                <a:moveTo>
                  <a:pt x="0" y="0"/>
                </a:moveTo>
                <a:lnTo>
                  <a:pt x="2651243" y="0"/>
                </a:lnTo>
                <a:lnTo>
                  <a:pt x="2651243" y="2238062"/>
                </a:lnTo>
                <a:lnTo>
                  <a:pt x="0" y="223806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5972089" y="2040851"/>
            <a:ext cx="1936205" cy="1938628"/>
          </a:xfrm>
          <a:custGeom>
            <a:avLst/>
            <a:gdLst/>
            <a:ahLst/>
            <a:cxnLst/>
            <a:rect l="l" t="t" r="r" b="b"/>
            <a:pathLst>
              <a:path w="1936205" h="1938628">
                <a:moveTo>
                  <a:pt x="0" y="0"/>
                </a:moveTo>
                <a:lnTo>
                  <a:pt x="1936205" y="0"/>
                </a:lnTo>
                <a:lnTo>
                  <a:pt x="1936205" y="1938628"/>
                </a:lnTo>
                <a:lnTo>
                  <a:pt x="0" y="19386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5484028" y="5971060"/>
            <a:ext cx="2424266" cy="2463267"/>
          </a:xfrm>
          <a:custGeom>
            <a:avLst/>
            <a:gdLst/>
            <a:ahLst/>
            <a:cxnLst/>
            <a:rect l="l" t="t" r="r" b="b"/>
            <a:pathLst>
              <a:path w="2424266" h="2463267">
                <a:moveTo>
                  <a:pt x="0" y="0"/>
                </a:moveTo>
                <a:lnTo>
                  <a:pt x="2424266" y="0"/>
                </a:lnTo>
                <a:lnTo>
                  <a:pt x="2424266" y="2463267"/>
                </a:lnTo>
                <a:lnTo>
                  <a:pt x="0" y="246326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9144000" y="2089262"/>
            <a:ext cx="8981532" cy="119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799"/>
              </a:lnSpc>
            </a:pPr>
            <a:r>
              <a:rPr lang="en-US" sz="6999" b="1" spc="-496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Identifying Our Focus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998100" y="4038600"/>
            <a:ext cx="7273333" cy="2095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 spc="-426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Multiple Metrics to a Single Strategy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31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197081" y="1449066"/>
            <a:ext cx="11773249" cy="8477095"/>
            <a:chOff x="0" y="0"/>
            <a:chExt cx="15697666" cy="11302793"/>
          </a:xfrm>
        </p:grpSpPr>
        <p:sp>
          <p:nvSpPr>
            <p:cNvPr id="4" name="AutoShape 4"/>
            <p:cNvSpPr/>
            <p:nvPr/>
          </p:nvSpPr>
          <p:spPr>
            <a:xfrm flipV="1">
              <a:off x="41" y="5511800"/>
              <a:ext cx="15697583" cy="2540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7823433" y="0"/>
              <a:ext cx="0" cy="1130279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triangle" w="lg" len="med"/>
              <a:tailEnd type="triangle" w="lg" len="med"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3668776" y="5212951"/>
            <a:ext cx="4056204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4Ps Beneficiaries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80492" y="6491078"/>
            <a:ext cx="4148078" cy="2709983"/>
            <a:chOff x="0" y="0"/>
            <a:chExt cx="1092498" cy="71374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092498" cy="713740"/>
            </a:xfrm>
            <a:custGeom>
              <a:avLst/>
              <a:gdLst/>
              <a:ahLst/>
              <a:cxnLst/>
              <a:rect l="l" t="t" r="r" b="b"/>
              <a:pathLst>
                <a:path w="1092498" h="713740">
                  <a:moveTo>
                    <a:pt x="95186" y="0"/>
                  </a:moveTo>
                  <a:lnTo>
                    <a:pt x="997312" y="0"/>
                  </a:lnTo>
                  <a:cubicBezTo>
                    <a:pt x="1049882" y="0"/>
                    <a:pt x="1092498" y="42616"/>
                    <a:pt x="1092498" y="95186"/>
                  </a:cubicBezTo>
                  <a:lnTo>
                    <a:pt x="1092498" y="618555"/>
                  </a:lnTo>
                  <a:cubicBezTo>
                    <a:pt x="1092498" y="671124"/>
                    <a:pt x="1049882" y="713740"/>
                    <a:pt x="997312" y="713740"/>
                  </a:cubicBezTo>
                  <a:lnTo>
                    <a:pt x="95186" y="713740"/>
                  </a:lnTo>
                  <a:cubicBezTo>
                    <a:pt x="42616" y="713740"/>
                    <a:pt x="0" y="671124"/>
                    <a:pt x="0" y="618555"/>
                  </a:cubicBezTo>
                  <a:lnTo>
                    <a:pt x="0" y="95186"/>
                  </a:lnTo>
                  <a:cubicBezTo>
                    <a:pt x="0" y="42616"/>
                    <a:pt x="42616" y="0"/>
                    <a:pt x="95186" y="0"/>
                  </a:cubicBezTo>
                  <a:close/>
                </a:path>
              </a:pathLst>
            </a:custGeom>
            <a:solidFill>
              <a:srgbClr val="E0666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333375"/>
              <a:ext cx="1092498" cy="1047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Performance</a:t>
              </a:r>
            </a:p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4Ps Members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 rot="-10800000">
            <a:off x="8636624" y="7222724"/>
            <a:ext cx="440701" cy="520530"/>
            <a:chOff x="0" y="0"/>
            <a:chExt cx="812800" cy="960031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636624" y="8032108"/>
            <a:ext cx="440701" cy="520530"/>
            <a:chOff x="0" y="0"/>
            <a:chExt cx="812800" cy="960031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057267" y="1990395"/>
            <a:ext cx="4148078" cy="2709983"/>
            <a:chOff x="0" y="0"/>
            <a:chExt cx="1092498" cy="71374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092498" cy="713740"/>
            </a:xfrm>
            <a:custGeom>
              <a:avLst/>
              <a:gdLst/>
              <a:ahLst/>
              <a:cxnLst/>
              <a:rect l="l" t="t" r="r" b="b"/>
              <a:pathLst>
                <a:path w="1092498" h="713740">
                  <a:moveTo>
                    <a:pt x="95186" y="0"/>
                  </a:moveTo>
                  <a:lnTo>
                    <a:pt x="997312" y="0"/>
                  </a:lnTo>
                  <a:cubicBezTo>
                    <a:pt x="1049882" y="0"/>
                    <a:pt x="1092498" y="42616"/>
                    <a:pt x="1092498" y="95186"/>
                  </a:cubicBezTo>
                  <a:lnTo>
                    <a:pt x="1092498" y="618555"/>
                  </a:lnTo>
                  <a:cubicBezTo>
                    <a:pt x="1092498" y="671124"/>
                    <a:pt x="1049882" y="713740"/>
                    <a:pt x="997312" y="713740"/>
                  </a:cubicBezTo>
                  <a:lnTo>
                    <a:pt x="95186" y="713740"/>
                  </a:lnTo>
                  <a:cubicBezTo>
                    <a:pt x="42616" y="713740"/>
                    <a:pt x="0" y="671124"/>
                    <a:pt x="0" y="618555"/>
                  </a:cubicBezTo>
                  <a:lnTo>
                    <a:pt x="0" y="95186"/>
                  </a:lnTo>
                  <a:cubicBezTo>
                    <a:pt x="0" y="42616"/>
                    <a:pt x="42616" y="0"/>
                    <a:pt x="95186" y="0"/>
                  </a:cubicBezTo>
                  <a:close/>
                </a:path>
              </a:pathLst>
            </a:custGeom>
            <a:solidFill>
              <a:srgbClr val="E8F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333375"/>
              <a:ext cx="1092498" cy="1047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Performance</a:t>
              </a:r>
            </a:p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4Ps Members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2596626" y="2598216"/>
            <a:ext cx="440701" cy="520530"/>
            <a:chOff x="0" y="0"/>
            <a:chExt cx="812800" cy="96003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 rot="-10800000">
            <a:off x="2596626" y="3502850"/>
            <a:ext cx="440701" cy="520530"/>
            <a:chOff x="0" y="0"/>
            <a:chExt cx="812800" cy="96003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2057267" y="6491078"/>
            <a:ext cx="4148078" cy="2709983"/>
            <a:chOff x="0" y="0"/>
            <a:chExt cx="1092498" cy="7137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092498" cy="713740"/>
            </a:xfrm>
            <a:custGeom>
              <a:avLst/>
              <a:gdLst/>
              <a:ahLst/>
              <a:cxnLst/>
              <a:rect l="l" t="t" r="r" b="b"/>
              <a:pathLst>
                <a:path w="1092498" h="713740">
                  <a:moveTo>
                    <a:pt x="95186" y="0"/>
                  </a:moveTo>
                  <a:lnTo>
                    <a:pt x="997312" y="0"/>
                  </a:lnTo>
                  <a:cubicBezTo>
                    <a:pt x="1049882" y="0"/>
                    <a:pt x="1092498" y="42616"/>
                    <a:pt x="1092498" y="95186"/>
                  </a:cubicBezTo>
                  <a:lnTo>
                    <a:pt x="1092498" y="618555"/>
                  </a:lnTo>
                  <a:cubicBezTo>
                    <a:pt x="1092498" y="671124"/>
                    <a:pt x="1049882" y="713740"/>
                    <a:pt x="997312" y="713740"/>
                  </a:cubicBezTo>
                  <a:lnTo>
                    <a:pt x="95186" y="713740"/>
                  </a:lnTo>
                  <a:cubicBezTo>
                    <a:pt x="42616" y="713740"/>
                    <a:pt x="0" y="671124"/>
                    <a:pt x="0" y="618555"/>
                  </a:cubicBezTo>
                  <a:lnTo>
                    <a:pt x="0" y="95186"/>
                  </a:lnTo>
                  <a:cubicBezTo>
                    <a:pt x="0" y="42616"/>
                    <a:pt x="42616" y="0"/>
                    <a:pt x="95186" y="0"/>
                  </a:cubicBezTo>
                  <a:close/>
                </a:path>
              </a:pathLst>
            </a:custGeom>
            <a:solidFill>
              <a:srgbClr val="E8F4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333375"/>
              <a:ext cx="1092498" cy="10471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Performance</a:t>
              </a:r>
            </a:p>
            <a:p>
              <a:pPr algn="l">
                <a:lnSpc>
                  <a:spcPts val="6749"/>
                </a:lnSpc>
              </a:pPr>
              <a:r>
                <a:rPr lang="en-US" sz="26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            4Ps Members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 rot="-10800000">
            <a:off x="2596626" y="7222724"/>
            <a:ext cx="440701" cy="520530"/>
            <a:chOff x="0" y="0"/>
            <a:chExt cx="812800" cy="96003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 rot="-10800000">
            <a:off x="2596626" y="8032108"/>
            <a:ext cx="440701" cy="520530"/>
            <a:chOff x="0" y="0"/>
            <a:chExt cx="812800" cy="960031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812800" cy="960031"/>
            </a:xfrm>
            <a:custGeom>
              <a:avLst/>
              <a:gdLst/>
              <a:ahLst/>
              <a:cxnLst/>
              <a:rect l="l" t="t" r="r" b="b"/>
              <a:pathLst>
                <a:path w="812800" h="960031">
                  <a:moveTo>
                    <a:pt x="406400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960031"/>
                  </a:lnTo>
                  <a:lnTo>
                    <a:pt x="609600" y="960031"/>
                  </a:lnTo>
                  <a:lnTo>
                    <a:pt x="609600" y="406400"/>
                  </a:lnTo>
                  <a:lnTo>
                    <a:pt x="812800" y="4064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203200" y="63500"/>
              <a:ext cx="406400" cy="896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7980492" y="1990395"/>
            <a:ext cx="4148078" cy="2709983"/>
            <a:chOff x="0" y="0"/>
            <a:chExt cx="5530770" cy="3613311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5530770" cy="3613311"/>
              <a:chOff x="0" y="0"/>
              <a:chExt cx="1092498" cy="71374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092498" cy="713740"/>
              </a:xfrm>
              <a:custGeom>
                <a:avLst/>
                <a:gdLst/>
                <a:ahLst/>
                <a:cxnLst/>
                <a:rect l="l" t="t" r="r" b="b"/>
                <a:pathLst>
                  <a:path w="1092498" h="713740">
                    <a:moveTo>
                      <a:pt x="95186" y="0"/>
                    </a:moveTo>
                    <a:lnTo>
                      <a:pt x="997312" y="0"/>
                    </a:lnTo>
                    <a:cubicBezTo>
                      <a:pt x="1049882" y="0"/>
                      <a:pt x="1092498" y="42616"/>
                      <a:pt x="1092498" y="95186"/>
                    </a:cubicBezTo>
                    <a:lnTo>
                      <a:pt x="1092498" y="618555"/>
                    </a:lnTo>
                    <a:cubicBezTo>
                      <a:pt x="1092498" y="671124"/>
                      <a:pt x="1049882" y="713740"/>
                      <a:pt x="997312" y="713740"/>
                    </a:cubicBezTo>
                    <a:lnTo>
                      <a:pt x="95186" y="713740"/>
                    </a:lnTo>
                    <a:cubicBezTo>
                      <a:pt x="42616" y="713740"/>
                      <a:pt x="0" y="671124"/>
                      <a:pt x="0" y="618555"/>
                    </a:cubicBezTo>
                    <a:lnTo>
                      <a:pt x="0" y="95186"/>
                    </a:lnTo>
                    <a:cubicBezTo>
                      <a:pt x="0" y="42616"/>
                      <a:pt x="42616" y="0"/>
                      <a:pt x="95186" y="0"/>
                    </a:cubicBezTo>
                    <a:close/>
                  </a:path>
                </a:pathLst>
              </a:custGeom>
              <a:solidFill>
                <a:srgbClr val="E8F4FF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37"/>
              <p:cNvSpPr txBox="1"/>
              <p:nvPr/>
            </p:nvSpPr>
            <p:spPr>
              <a:xfrm>
                <a:off x="0" y="-333375"/>
                <a:ext cx="1092498" cy="10471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l">
                  <a:lnSpc>
                    <a:spcPts val="6749"/>
                  </a:lnSpc>
                </a:pPr>
                <a:r>
                  <a:rPr lang="en-US" sz="2699" b="1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             Performance</a:t>
                </a:r>
              </a:p>
              <a:p>
                <a:pPr algn="l">
                  <a:lnSpc>
                    <a:spcPts val="6749"/>
                  </a:lnSpc>
                </a:pPr>
                <a:r>
                  <a:rPr lang="en-US" sz="2699" b="1">
                    <a:solidFill>
                      <a:srgbClr val="000000"/>
                    </a:solidFill>
                    <a:latin typeface="Montserrat Bold"/>
                    <a:ea typeface="Montserrat Bold"/>
                    <a:cs typeface="Montserrat Bold"/>
                    <a:sym typeface="Montserrat Bold"/>
                  </a:rPr>
                  <a:t>             4Ps Members</a:t>
                </a:r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874842" y="810428"/>
              <a:ext cx="587602" cy="694040"/>
              <a:chOff x="0" y="0"/>
              <a:chExt cx="812800" cy="960031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812800" cy="96003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60031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960031"/>
                    </a:lnTo>
                    <a:lnTo>
                      <a:pt x="609600" y="960031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0" name="TextBox 40"/>
              <p:cNvSpPr txBox="1"/>
              <p:nvPr/>
            </p:nvSpPr>
            <p:spPr>
              <a:xfrm>
                <a:off x="203200" y="63500"/>
                <a:ext cx="406400" cy="8965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874842" y="2016607"/>
              <a:ext cx="587602" cy="694040"/>
              <a:chOff x="0" y="0"/>
              <a:chExt cx="812800" cy="960031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812800" cy="960031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960031">
                    <a:moveTo>
                      <a:pt x="406400" y="0"/>
                    </a:moveTo>
                    <a:lnTo>
                      <a:pt x="0" y="406400"/>
                    </a:lnTo>
                    <a:lnTo>
                      <a:pt x="203200" y="406400"/>
                    </a:lnTo>
                    <a:lnTo>
                      <a:pt x="203200" y="960031"/>
                    </a:lnTo>
                    <a:lnTo>
                      <a:pt x="609600" y="960031"/>
                    </a:lnTo>
                    <a:lnTo>
                      <a:pt x="609600" y="406400"/>
                    </a:lnTo>
                    <a:lnTo>
                      <a:pt x="812800" y="406400"/>
                    </a:lnTo>
                    <a:lnTo>
                      <a:pt x="406400" y="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3" name="TextBox 43"/>
              <p:cNvSpPr txBox="1"/>
              <p:nvPr/>
            </p:nvSpPr>
            <p:spPr>
              <a:xfrm>
                <a:off x="203200" y="63500"/>
                <a:ext cx="406400" cy="89653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</p:grpSp>
      <p:sp>
        <p:nvSpPr>
          <p:cNvPr id="44" name="TextBox 44"/>
          <p:cNvSpPr txBox="1"/>
          <p:nvPr/>
        </p:nvSpPr>
        <p:spPr>
          <a:xfrm>
            <a:off x="12738138" y="7477770"/>
            <a:ext cx="5238750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E0666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Critical Focus Areas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9743145" y="1227137"/>
            <a:ext cx="700758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Q1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3769616" y="1227137"/>
            <a:ext cx="986530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Q2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3769876" y="5752701"/>
            <a:ext cx="986270" cy="6699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Q3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665160" y="5752701"/>
            <a:ext cx="778743" cy="669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Q4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756146" y="422275"/>
            <a:ext cx="4655121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Performance Metric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32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7DD16E-F921-E64F-5C9A-5163972FB8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233"/>
          <a:stretch>
            <a:fillRect/>
          </a:stretch>
        </p:blipFill>
        <p:spPr>
          <a:xfrm>
            <a:off x="0" y="-1"/>
            <a:ext cx="18062506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3"/>
          <p:cNvGraphicFramePr/>
          <p:nvPr/>
        </p:nvGraphicFramePr>
        <p:xfrm>
          <a:off x="722727" y="1624012"/>
          <a:ext cx="16842545" cy="9629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0205700" imgH="12992100" progId="Excel.Sheet.12">
                  <p:embed/>
                </p:oleObj>
              </mc:Choice>
              <mc:Fallback>
                <p:oleObj name="Worksheet" r:id="rId3" imgW="20205700" imgH="129921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22727" y="1624012"/>
                        <a:ext cx="16842545" cy="9629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34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35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8732164" y="0"/>
            <a:ext cx="7618079" cy="10242795"/>
            <a:chOff x="0" y="0"/>
            <a:chExt cx="10157439" cy="136570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57439" cy="13657060"/>
            </a:xfrm>
            <a:custGeom>
              <a:avLst/>
              <a:gdLst/>
              <a:ahLst/>
              <a:cxnLst/>
              <a:rect l="l" t="t" r="r" b="b"/>
              <a:pathLst>
                <a:path w="10157439" h="13657060">
                  <a:moveTo>
                    <a:pt x="0" y="0"/>
                  </a:moveTo>
                  <a:lnTo>
                    <a:pt x="10157439" y="0"/>
                  </a:lnTo>
                  <a:lnTo>
                    <a:pt x="10157439" y="13657060"/>
                  </a:lnTo>
                  <a:lnTo>
                    <a:pt x="0" y="136570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4050625" y="4052357"/>
              <a:ext cx="752546" cy="34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III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4676483" y="5126438"/>
              <a:ext cx="753673" cy="34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IV-A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6383726" y="5644548"/>
              <a:ext cx="541640" cy="34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40"/>
                </a:lnSpc>
                <a:spcBef>
                  <a:spcPct val="0"/>
                </a:spcBef>
              </a:pPr>
              <a:r>
                <a:rPr lang="en-US" sz="1600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 V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5616089" y="7718621"/>
              <a:ext cx="767637" cy="34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832085" y="7009744"/>
              <a:ext cx="820209" cy="34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VIII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099818" y="8812510"/>
              <a:ext cx="783067" cy="34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VII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34050" y="10145442"/>
              <a:ext cx="671639" cy="34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X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6080714" y="10459522"/>
              <a:ext cx="857352" cy="34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IX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8652294" y="10717414"/>
              <a:ext cx="634496" cy="34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XI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5430156" y="12256885"/>
              <a:ext cx="1323425" cy="342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239"/>
                </a:lnSpc>
                <a:spcBef>
                  <a:spcPct val="0"/>
                </a:spcBef>
              </a:pPr>
              <a:r>
                <a:rPr lang="en-US" sz="1599" b="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BARMM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028700" y="4222409"/>
            <a:ext cx="9435700" cy="16170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70"/>
              </a:lnSpc>
            </a:pPr>
            <a:r>
              <a:rPr lang="en-US" sz="9479" b="1" spc="-673">
                <a:solidFill>
                  <a:srgbClr val="1D1C2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WHAT NOW?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6975176" cy="8028980"/>
          </a:xfrm>
          <a:custGeom>
            <a:avLst/>
            <a:gdLst/>
            <a:ahLst/>
            <a:cxnLst/>
            <a:rect l="l" t="t" r="r" b="b"/>
            <a:pathLst>
              <a:path w="6975176" h="8028980">
                <a:moveTo>
                  <a:pt x="0" y="0"/>
                </a:moveTo>
                <a:lnTo>
                  <a:pt x="6975176" y="0"/>
                </a:lnTo>
                <a:lnTo>
                  <a:pt x="6975176" y="8028980"/>
                </a:lnTo>
                <a:lnTo>
                  <a:pt x="0" y="8028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36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68452" y="876300"/>
            <a:ext cx="7919076" cy="135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7"/>
              </a:lnSpc>
            </a:pPr>
            <a:r>
              <a:rPr lang="en-US" sz="7955" b="1" spc="-564">
                <a:solidFill>
                  <a:srgbClr val="1D1C2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V - Bicol Region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99279" y="2198231"/>
            <a:ext cx="6257422" cy="8525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Underlying Issues:</a:t>
            </a:r>
            <a:r>
              <a:rPr lang="en-US" sz="3699">
                <a:solidFill>
                  <a:srgbClr val="EA433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Disaster instability, island isolation</a:t>
            </a: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Recommendations:</a:t>
            </a:r>
          </a:p>
          <a:p>
            <a:pPr marL="798829" lvl="1" indent="-399415" algn="l">
              <a:lnSpc>
                <a:spcPts val="480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Portable Health &amp; Learning Pods</a:t>
            </a:r>
          </a:p>
          <a:p>
            <a:pPr marL="798829" lvl="1" indent="-399415" algn="l">
              <a:lnSpc>
                <a:spcPts val="480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Island Reach Boat Clinics &amp; Learning Boats</a:t>
            </a:r>
          </a:p>
          <a:p>
            <a:pPr marL="798829" lvl="1" indent="-399415" algn="l">
              <a:lnSpc>
                <a:spcPts val="480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Post-Disaster Child Safety Network</a:t>
            </a: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8291675"/>
            <a:ext cx="3348588" cy="1532010"/>
            <a:chOff x="0" y="0"/>
            <a:chExt cx="4464784" cy="20426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30792" cy="868608"/>
              <a:chOff x="0" y="0"/>
              <a:chExt cx="1252195" cy="5104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3384"/>
                    </a:lnTo>
                    <a:cubicBezTo>
                      <a:pt x="1252195" y="399836"/>
                      <a:pt x="1141579" y="510452"/>
                      <a:pt x="1005127" y="510452"/>
                    </a:cubicBezTo>
                    <a:lnTo>
                      <a:pt x="247068" y="510452"/>
                    </a:lnTo>
                    <a:cubicBezTo>
                      <a:pt x="181541" y="510452"/>
                      <a:pt x="118699" y="484422"/>
                      <a:pt x="72365" y="438088"/>
                    </a:cubicBezTo>
                    <a:cubicBezTo>
                      <a:pt x="26030" y="391753"/>
                      <a:pt x="0" y="328911"/>
                      <a:pt x="0" y="263384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25999" y="225355"/>
              <a:ext cx="372944" cy="448655"/>
            </a:xfrm>
            <a:custGeom>
              <a:avLst/>
              <a:gdLst/>
              <a:ahLst/>
              <a:cxnLst/>
              <a:rect l="l" t="t" r="r" b="b"/>
              <a:pathLst>
                <a:path w="372944" h="448655">
                  <a:moveTo>
                    <a:pt x="0" y="0"/>
                  </a:moveTo>
                  <a:lnTo>
                    <a:pt x="372945" y="0"/>
                  </a:lnTo>
                  <a:lnTo>
                    <a:pt x="372945" y="448655"/>
                  </a:lnTo>
                  <a:lnTo>
                    <a:pt x="0" y="44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6100" y="163672"/>
              <a:ext cx="1236043" cy="541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1168927"/>
              <a:ext cx="2130792" cy="873753"/>
              <a:chOff x="0" y="0"/>
              <a:chExt cx="1252195" cy="5134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05509" y="1469202"/>
              <a:ext cx="1206297" cy="27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9862" y="1391145"/>
              <a:ext cx="508575" cy="429317"/>
            </a:xfrm>
            <a:custGeom>
              <a:avLst/>
              <a:gdLst/>
              <a:ahLst/>
              <a:cxnLst/>
              <a:rect l="l" t="t" r="r" b="b"/>
              <a:pathLst>
                <a:path w="508575" h="429317">
                  <a:moveTo>
                    <a:pt x="0" y="0"/>
                  </a:moveTo>
                  <a:lnTo>
                    <a:pt x="508575" y="0"/>
                  </a:lnTo>
                  <a:lnTo>
                    <a:pt x="508575" y="429317"/>
                  </a:lnTo>
                  <a:lnTo>
                    <a:pt x="0" y="429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333992" y="0"/>
              <a:ext cx="2130792" cy="873753"/>
              <a:chOff x="0" y="0"/>
              <a:chExt cx="1252195" cy="5134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39501" y="300274"/>
              <a:ext cx="1206297" cy="27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10513" y="216453"/>
              <a:ext cx="440295" cy="440846"/>
            </a:xfrm>
            <a:custGeom>
              <a:avLst/>
              <a:gdLst/>
              <a:ahLst/>
              <a:cxnLst/>
              <a:rect l="l" t="t" r="r" b="b"/>
              <a:pathLst>
                <a:path w="440295" h="440846">
                  <a:moveTo>
                    <a:pt x="0" y="0"/>
                  </a:moveTo>
                  <a:lnTo>
                    <a:pt x="440294" y="0"/>
                  </a:lnTo>
                  <a:lnTo>
                    <a:pt x="440294" y="440846"/>
                  </a:lnTo>
                  <a:lnTo>
                    <a:pt x="0" y="44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333992" y="1168927"/>
              <a:ext cx="2130792" cy="853691"/>
              <a:chOff x="0" y="0"/>
              <a:chExt cx="1252195" cy="5016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54617"/>
                    </a:lnTo>
                    <a:cubicBezTo>
                      <a:pt x="1252195" y="391069"/>
                      <a:pt x="1141579" y="501685"/>
                      <a:pt x="1005127" y="501685"/>
                    </a:cubicBezTo>
                    <a:lnTo>
                      <a:pt x="247068" y="501685"/>
                    </a:lnTo>
                    <a:cubicBezTo>
                      <a:pt x="181541" y="501685"/>
                      <a:pt x="118699" y="475655"/>
                      <a:pt x="72365" y="429321"/>
                    </a:cubicBezTo>
                    <a:cubicBezTo>
                      <a:pt x="26030" y="382987"/>
                      <a:pt x="0" y="320144"/>
                      <a:pt x="0" y="25461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92330" y="1317710"/>
              <a:ext cx="1301725" cy="519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6"/>
                </a:lnSpc>
              </a:pPr>
              <a:r>
                <a:rPr lang="en-US" sz="1288" b="1" spc="-9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07985" y="1337772"/>
              <a:ext cx="498268" cy="506284"/>
            </a:xfrm>
            <a:custGeom>
              <a:avLst/>
              <a:gdLst/>
              <a:ahLst/>
              <a:cxnLst/>
              <a:rect l="l" t="t" r="r" b="b"/>
              <a:pathLst>
                <a:path w="498268" h="506284">
                  <a:moveTo>
                    <a:pt x="0" y="0"/>
                  </a:moveTo>
                  <a:lnTo>
                    <a:pt x="498269" y="0"/>
                  </a:lnTo>
                  <a:lnTo>
                    <a:pt x="498269" y="506285"/>
                  </a:lnTo>
                  <a:lnTo>
                    <a:pt x="0" y="50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632515"/>
            <a:ext cx="9356791" cy="7625785"/>
          </a:xfrm>
          <a:custGeom>
            <a:avLst/>
            <a:gdLst/>
            <a:ahLst/>
            <a:cxnLst/>
            <a:rect l="l" t="t" r="r" b="b"/>
            <a:pathLst>
              <a:path w="9356791" h="7625785">
                <a:moveTo>
                  <a:pt x="0" y="0"/>
                </a:moveTo>
                <a:lnTo>
                  <a:pt x="9356791" y="0"/>
                </a:lnTo>
                <a:lnTo>
                  <a:pt x="9356791" y="7625785"/>
                </a:lnTo>
                <a:lnTo>
                  <a:pt x="0" y="762578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37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1352356" y="876300"/>
            <a:ext cx="4347322" cy="1359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7"/>
              </a:lnSpc>
            </a:pPr>
            <a:r>
              <a:rPr lang="en-US" sz="7955" b="1" spc="-564">
                <a:solidFill>
                  <a:srgbClr val="1D1C2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BARMM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670664" y="2427256"/>
            <a:ext cx="5710707" cy="547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Underlying Issues:</a:t>
            </a:r>
            <a:r>
              <a:rPr lang="en-US" sz="3699">
                <a:solidFill>
                  <a:srgbClr val="EA433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Conflict, displacement, cultural hesitancy</a:t>
            </a: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Recommendation:</a:t>
            </a:r>
          </a:p>
          <a:p>
            <a:pPr marL="798829" lvl="1" indent="-399415" algn="l">
              <a:lnSpc>
                <a:spcPts val="480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Faith-based health dialogues and mobile education caravans.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311122"/>
            <a:ext cx="3348588" cy="1532010"/>
            <a:chOff x="0" y="0"/>
            <a:chExt cx="4464784" cy="20426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30792" cy="868608"/>
              <a:chOff x="0" y="0"/>
              <a:chExt cx="1252195" cy="5104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3384"/>
                    </a:lnTo>
                    <a:cubicBezTo>
                      <a:pt x="1252195" y="399836"/>
                      <a:pt x="1141579" y="510452"/>
                      <a:pt x="1005127" y="510452"/>
                    </a:cubicBezTo>
                    <a:lnTo>
                      <a:pt x="247068" y="510452"/>
                    </a:lnTo>
                    <a:cubicBezTo>
                      <a:pt x="181541" y="510452"/>
                      <a:pt x="118699" y="484422"/>
                      <a:pt x="72365" y="438088"/>
                    </a:cubicBezTo>
                    <a:cubicBezTo>
                      <a:pt x="26030" y="391753"/>
                      <a:pt x="0" y="328911"/>
                      <a:pt x="0" y="263384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25999" y="225355"/>
              <a:ext cx="372944" cy="448655"/>
            </a:xfrm>
            <a:custGeom>
              <a:avLst/>
              <a:gdLst/>
              <a:ahLst/>
              <a:cxnLst/>
              <a:rect l="l" t="t" r="r" b="b"/>
              <a:pathLst>
                <a:path w="372944" h="448655">
                  <a:moveTo>
                    <a:pt x="0" y="0"/>
                  </a:moveTo>
                  <a:lnTo>
                    <a:pt x="372945" y="0"/>
                  </a:lnTo>
                  <a:lnTo>
                    <a:pt x="372945" y="448655"/>
                  </a:lnTo>
                  <a:lnTo>
                    <a:pt x="0" y="44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6100" y="163672"/>
              <a:ext cx="1236043" cy="541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1168927"/>
              <a:ext cx="2130792" cy="873753"/>
              <a:chOff x="0" y="0"/>
              <a:chExt cx="1252195" cy="5134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05509" y="1469202"/>
              <a:ext cx="1206297" cy="27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9862" y="1391145"/>
              <a:ext cx="508575" cy="429317"/>
            </a:xfrm>
            <a:custGeom>
              <a:avLst/>
              <a:gdLst/>
              <a:ahLst/>
              <a:cxnLst/>
              <a:rect l="l" t="t" r="r" b="b"/>
              <a:pathLst>
                <a:path w="508575" h="429317">
                  <a:moveTo>
                    <a:pt x="0" y="0"/>
                  </a:moveTo>
                  <a:lnTo>
                    <a:pt x="508575" y="0"/>
                  </a:lnTo>
                  <a:lnTo>
                    <a:pt x="508575" y="429317"/>
                  </a:lnTo>
                  <a:lnTo>
                    <a:pt x="0" y="429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333992" y="0"/>
              <a:ext cx="2130792" cy="873753"/>
              <a:chOff x="0" y="0"/>
              <a:chExt cx="1252195" cy="5134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39501" y="300274"/>
              <a:ext cx="1206297" cy="266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10513" y="216453"/>
              <a:ext cx="440295" cy="440846"/>
            </a:xfrm>
            <a:custGeom>
              <a:avLst/>
              <a:gdLst/>
              <a:ahLst/>
              <a:cxnLst/>
              <a:rect l="l" t="t" r="r" b="b"/>
              <a:pathLst>
                <a:path w="440295" h="440846">
                  <a:moveTo>
                    <a:pt x="0" y="0"/>
                  </a:moveTo>
                  <a:lnTo>
                    <a:pt x="440294" y="0"/>
                  </a:lnTo>
                  <a:lnTo>
                    <a:pt x="440294" y="440846"/>
                  </a:lnTo>
                  <a:lnTo>
                    <a:pt x="0" y="44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333992" y="1168927"/>
              <a:ext cx="2130792" cy="853691"/>
              <a:chOff x="0" y="0"/>
              <a:chExt cx="1252195" cy="5016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54617"/>
                    </a:lnTo>
                    <a:cubicBezTo>
                      <a:pt x="1252195" y="391069"/>
                      <a:pt x="1141579" y="501685"/>
                      <a:pt x="1005127" y="501685"/>
                    </a:cubicBezTo>
                    <a:lnTo>
                      <a:pt x="247068" y="501685"/>
                    </a:lnTo>
                    <a:cubicBezTo>
                      <a:pt x="181541" y="501685"/>
                      <a:pt x="118699" y="475655"/>
                      <a:pt x="72365" y="429321"/>
                    </a:cubicBezTo>
                    <a:cubicBezTo>
                      <a:pt x="26030" y="382987"/>
                      <a:pt x="0" y="320144"/>
                      <a:pt x="0" y="25461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92330" y="1317710"/>
              <a:ext cx="1301725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6"/>
                </a:lnSpc>
              </a:pPr>
              <a:r>
                <a:rPr lang="en-US" sz="1288" b="1" spc="-9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07985" y="1337772"/>
              <a:ext cx="498268" cy="506284"/>
            </a:xfrm>
            <a:custGeom>
              <a:avLst/>
              <a:gdLst/>
              <a:ahLst/>
              <a:cxnLst/>
              <a:rect l="l" t="t" r="r" b="b"/>
              <a:pathLst>
                <a:path w="498268" h="506284">
                  <a:moveTo>
                    <a:pt x="0" y="0"/>
                  </a:moveTo>
                  <a:lnTo>
                    <a:pt x="498269" y="0"/>
                  </a:lnTo>
                  <a:lnTo>
                    <a:pt x="498269" y="506285"/>
                  </a:lnTo>
                  <a:lnTo>
                    <a:pt x="0" y="50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421584" y="1810935"/>
            <a:ext cx="7997170" cy="7447365"/>
          </a:xfrm>
          <a:custGeom>
            <a:avLst/>
            <a:gdLst/>
            <a:ahLst/>
            <a:cxnLst/>
            <a:rect l="l" t="t" r="r" b="b"/>
            <a:pathLst>
              <a:path w="7997170" h="7447365">
                <a:moveTo>
                  <a:pt x="0" y="0"/>
                </a:moveTo>
                <a:lnTo>
                  <a:pt x="7997170" y="0"/>
                </a:lnTo>
                <a:lnTo>
                  <a:pt x="7997170" y="7447365"/>
                </a:lnTo>
                <a:lnTo>
                  <a:pt x="0" y="744736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17443" y="885825"/>
            <a:ext cx="10041857" cy="25409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204"/>
              </a:lnSpc>
            </a:pPr>
            <a:r>
              <a:rPr lang="en-US" sz="7289" b="1" spc="-517">
                <a:solidFill>
                  <a:srgbClr val="1D1C2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IX – Zamboanga Peninsula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010852" y="3528493"/>
            <a:ext cx="6455038" cy="51290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88"/>
              </a:lnSpc>
            </a:pPr>
            <a:r>
              <a:rPr lang="en-US" sz="452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Underlying Issues:</a:t>
            </a:r>
            <a:r>
              <a:rPr lang="en-US" sz="4529">
                <a:solidFill>
                  <a:srgbClr val="EA433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Isolation, cultural barriers, conflict zones</a:t>
            </a:r>
          </a:p>
          <a:p>
            <a:pPr algn="l">
              <a:lnSpc>
                <a:spcPts val="5888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Recommendation: </a:t>
            </a: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Services co-developed with peace networks and cultural mediators.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311122"/>
            <a:ext cx="3348588" cy="1532010"/>
            <a:chOff x="0" y="0"/>
            <a:chExt cx="4464784" cy="20426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30792" cy="868608"/>
              <a:chOff x="0" y="0"/>
              <a:chExt cx="1252195" cy="5104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3384"/>
                    </a:lnTo>
                    <a:cubicBezTo>
                      <a:pt x="1252195" y="399836"/>
                      <a:pt x="1141579" y="510452"/>
                      <a:pt x="1005127" y="510452"/>
                    </a:cubicBezTo>
                    <a:lnTo>
                      <a:pt x="247068" y="510452"/>
                    </a:lnTo>
                    <a:cubicBezTo>
                      <a:pt x="181541" y="510452"/>
                      <a:pt x="118699" y="484422"/>
                      <a:pt x="72365" y="438088"/>
                    </a:cubicBezTo>
                    <a:cubicBezTo>
                      <a:pt x="26030" y="391753"/>
                      <a:pt x="0" y="328911"/>
                      <a:pt x="0" y="263384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25999" y="225355"/>
              <a:ext cx="372944" cy="448655"/>
            </a:xfrm>
            <a:custGeom>
              <a:avLst/>
              <a:gdLst/>
              <a:ahLst/>
              <a:cxnLst/>
              <a:rect l="l" t="t" r="r" b="b"/>
              <a:pathLst>
                <a:path w="372944" h="448655">
                  <a:moveTo>
                    <a:pt x="0" y="0"/>
                  </a:moveTo>
                  <a:lnTo>
                    <a:pt x="372945" y="0"/>
                  </a:lnTo>
                  <a:lnTo>
                    <a:pt x="372945" y="448655"/>
                  </a:lnTo>
                  <a:lnTo>
                    <a:pt x="0" y="44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6100" y="163672"/>
              <a:ext cx="1236043" cy="541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1168927"/>
              <a:ext cx="2130792" cy="873753"/>
              <a:chOff x="0" y="0"/>
              <a:chExt cx="1252195" cy="5134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05509" y="1469202"/>
              <a:ext cx="1206297" cy="27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9862" y="1391145"/>
              <a:ext cx="508575" cy="429317"/>
            </a:xfrm>
            <a:custGeom>
              <a:avLst/>
              <a:gdLst/>
              <a:ahLst/>
              <a:cxnLst/>
              <a:rect l="l" t="t" r="r" b="b"/>
              <a:pathLst>
                <a:path w="508575" h="429317">
                  <a:moveTo>
                    <a:pt x="0" y="0"/>
                  </a:moveTo>
                  <a:lnTo>
                    <a:pt x="508575" y="0"/>
                  </a:lnTo>
                  <a:lnTo>
                    <a:pt x="508575" y="429317"/>
                  </a:lnTo>
                  <a:lnTo>
                    <a:pt x="0" y="429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333992" y="0"/>
              <a:ext cx="2130792" cy="873753"/>
              <a:chOff x="0" y="0"/>
              <a:chExt cx="1252195" cy="5134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39501" y="300274"/>
              <a:ext cx="1206297" cy="266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10513" y="216453"/>
              <a:ext cx="440295" cy="440846"/>
            </a:xfrm>
            <a:custGeom>
              <a:avLst/>
              <a:gdLst/>
              <a:ahLst/>
              <a:cxnLst/>
              <a:rect l="l" t="t" r="r" b="b"/>
              <a:pathLst>
                <a:path w="440295" h="440846">
                  <a:moveTo>
                    <a:pt x="0" y="0"/>
                  </a:moveTo>
                  <a:lnTo>
                    <a:pt x="440294" y="0"/>
                  </a:lnTo>
                  <a:lnTo>
                    <a:pt x="440294" y="440846"/>
                  </a:lnTo>
                  <a:lnTo>
                    <a:pt x="0" y="44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333992" y="1168927"/>
              <a:ext cx="2130792" cy="853691"/>
              <a:chOff x="0" y="0"/>
              <a:chExt cx="1252195" cy="5016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54617"/>
                    </a:lnTo>
                    <a:cubicBezTo>
                      <a:pt x="1252195" y="391069"/>
                      <a:pt x="1141579" y="501685"/>
                      <a:pt x="1005127" y="501685"/>
                    </a:cubicBezTo>
                    <a:lnTo>
                      <a:pt x="247068" y="501685"/>
                    </a:lnTo>
                    <a:cubicBezTo>
                      <a:pt x="181541" y="501685"/>
                      <a:pt x="118699" y="475655"/>
                      <a:pt x="72365" y="429321"/>
                    </a:cubicBezTo>
                    <a:cubicBezTo>
                      <a:pt x="26030" y="382987"/>
                      <a:pt x="0" y="320144"/>
                      <a:pt x="0" y="25461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92330" y="1317710"/>
              <a:ext cx="1301725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6"/>
                </a:lnSpc>
              </a:pPr>
              <a:r>
                <a:rPr lang="en-US" sz="1288" b="1" spc="-9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07985" y="1337772"/>
              <a:ext cx="498268" cy="506284"/>
            </a:xfrm>
            <a:custGeom>
              <a:avLst/>
              <a:gdLst/>
              <a:ahLst/>
              <a:cxnLst/>
              <a:rect l="l" t="t" r="r" b="b"/>
              <a:pathLst>
                <a:path w="498268" h="506284">
                  <a:moveTo>
                    <a:pt x="0" y="0"/>
                  </a:moveTo>
                  <a:lnTo>
                    <a:pt x="498269" y="0"/>
                  </a:lnTo>
                  <a:lnTo>
                    <a:pt x="498269" y="506285"/>
                  </a:lnTo>
                  <a:lnTo>
                    <a:pt x="0" y="50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7684389" cy="8229600"/>
          </a:xfrm>
          <a:custGeom>
            <a:avLst/>
            <a:gdLst/>
            <a:ahLst/>
            <a:cxnLst/>
            <a:rect l="l" t="t" r="r" b="b"/>
            <a:pathLst>
              <a:path w="7684389" h="8229600">
                <a:moveTo>
                  <a:pt x="0" y="0"/>
                </a:moveTo>
                <a:lnTo>
                  <a:pt x="7684389" y="0"/>
                </a:lnTo>
                <a:lnTo>
                  <a:pt x="76843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39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48576" y="876300"/>
            <a:ext cx="8510724" cy="276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7"/>
              </a:lnSpc>
            </a:pPr>
            <a:r>
              <a:rPr lang="en-US" sz="7955" b="1" spc="-564">
                <a:solidFill>
                  <a:srgbClr val="1D1C2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VII - Central Visayas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552578" y="3607832"/>
            <a:ext cx="8027383" cy="5226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601"/>
              </a:lnSpc>
            </a:pPr>
            <a:r>
              <a:rPr lang="en-US" sz="3566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Underlying Issues:</a:t>
            </a:r>
            <a:r>
              <a:rPr lang="en-US" sz="3566">
                <a:solidFill>
                  <a:srgbClr val="EA433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601"/>
              </a:lnSpc>
            </a:pPr>
            <a:r>
              <a:rPr lang="en-US" sz="3566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Vaccine hesitancy, health manpower gaps</a:t>
            </a:r>
          </a:p>
          <a:p>
            <a:pPr algn="l">
              <a:lnSpc>
                <a:spcPts val="4601"/>
              </a:lnSpc>
            </a:pPr>
            <a:endParaRPr lang="en-US" sz="3566">
              <a:solidFill>
                <a:srgbClr val="1D1C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601"/>
              </a:lnSpc>
            </a:pPr>
            <a:r>
              <a:rPr lang="en-US" sz="3566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Recommendations:</a:t>
            </a:r>
          </a:p>
          <a:p>
            <a:pPr marL="770060" lvl="1" indent="-385030" algn="l">
              <a:lnSpc>
                <a:spcPts val="4601"/>
              </a:lnSpc>
              <a:buFont typeface="Arial"/>
              <a:buChar char="•"/>
            </a:pPr>
            <a:r>
              <a:rPr lang="en-US" sz="3566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Barangay Health-On-Wheels</a:t>
            </a:r>
          </a:p>
          <a:p>
            <a:pPr marL="770060" lvl="1" indent="-385030" algn="l">
              <a:lnSpc>
                <a:spcPts val="4601"/>
              </a:lnSpc>
              <a:buFont typeface="Arial"/>
              <a:buChar char="•"/>
            </a:pPr>
            <a:r>
              <a:rPr lang="en-US" sz="3566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Community Health Aide Expansion &amp; Child Safety Monitoring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311122"/>
            <a:ext cx="3348588" cy="1532010"/>
            <a:chOff x="0" y="0"/>
            <a:chExt cx="4464784" cy="20426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30792" cy="868608"/>
              <a:chOff x="0" y="0"/>
              <a:chExt cx="1252195" cy="5104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3384"/>
                    </a:lnTo>
                    <a:cubicBezTo>
                      <a:pt x="1252195" y="399836"/>
                      <a:pt x="1141579" y="510452"/>
                      <a:pt x="1005127" y="510452"/>
                    </a:cubicBezTo>
                    <a:lnTo>
                      <a:pt x="247068" y="510452"/>
                    </a:lnTo>
                    <a:cubicBezTo>
                      <a:pt x="181541" y="510452"/>
                      <a:pt x="118699" y="484422"/>
                      <a:pt x="72365" y="438088"/>
                    </a:cubicBezTo>
                    <a:cubicBezTo>
                      <a:pt x="26030" y="391753"/>
                      <a:pt x="0" y="328911"/>
                      <a:pt x="0" y="263384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25999" y="225355"/>
              <a:ext cx="372944" cy="448655"/>
            </a:xfrm>
            <a:custGeom>
              <a:avLst/>
              <a:gdLst/>
              <a:ahLst/>
              <a:cxnLst/>
              <a:rect l="l" t="t" r="r" b="b"/>
              <a:pathLst>
                <a:path w="372944" h="448655">
                  <a:moveTo>
                    <a:pt x="0" y="0"/>
                  </a:moveTo>
                  <a:lnTo>
                    <a:pt x="372945" y="0"/>
                  </a:lnTo>
                  <a:lnTo>
                    <a:pt x="372945" y="448655"/>
                  </a:lnTo>
                  <a:lnTo>
                    <a:pt x="0" y="44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6100" y="163672"/>
              <a:ext cx="1236043" cy="541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1168927"/>
              <a:ext cx="2130792" cy="873753"/>
              <a:chOff x="0" y="0"/>
              <a:chExt cx="1252195" cy="5134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05509" y="1469202"/>
              <a:ext cx="1206297" cy="266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9862" y="1391145"/>
              <a:ext cx="508575" cy="429317"/>
            </a:xfrm>
            <a:custGeom>
              <a:avLst/>
              <a:gdLst/>
              <a:ahLst/>
              <a:cxnLst/>
              <a:rect l="l" t="t" r="r" b="b"/>
              <a:pathLst>
                <a:path w="508575" h="429317">
                  <a:moveTo>
                    <a:pt x="0" y="0"/>
                  </a:moveTo>
                  <a:lnTo>
                    <a:pt x="508575" y="0"/>
                  </a:lnTo>
                  <a:lnTo>
                    <a:pt x="508575" y="429317"/>
                  </a:lnTo>
                  <a:lnTo>
                    <a:pt x="0" y="429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333992" y="0"/>
              <a:ext cx="2130792" cy="873753"/>
              <a:chOff x="0" y="0"/>
              <a:chExt cx="1252195" cy="5134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DD6666"/>
              </a:solidFill>
              <a:ln w="38100" cap="rnd">
                <a:solidFill>
                  <a:srgbClr val="DD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39501" y="300274"/>
              <a:ext cx="1206297" cy="27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10513" y="216453"/>
              <a:ext cx="440295" cy="440846"/>
            </a:xfrm>
            <a:custGeom>
              <a:avLst/>
              <a:gdLst/>
              <a:ahLst/>
              <a:cxnLst/>
              <a:rect l="l" t="t" r="r" b="b"/>
              <a:pathLst>
                <a:path w="440295" h="440846">
                  <a:moveTo>
                    <a:pt x="0" y="0"/>
                  </a:moveTo>
                  <a:lnTo>
                    <a:pt x="440294" y="0"/>
                  </a:lnTo>
                  <a:lnTo>
                    <a:pt x="440294" y="440846"/>
                  </a:lnTo>
                  <a:lnTo>
                    <a:pt x="0" y="44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333992" y="1168927"/>
              <a:ext cx="2130792" cy="853691"/>
              <a:chOff x="0" y="0"/>
              <a:chExt cx="1252195" cy="5016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54617"/>
                    </a:lnTo>
                    <a:cubicBezTo>
                      <a:pt x="1252195" y="391069"/>
                      <a:pt x="1141579" y="501685"/>
                      <a:pt x="1005127" y="501685"/>
                    </a:cubicBezTo>
                    <a:lnTo>
                      <a:pt x="247068" y="501685"/>
                    </a:lnTo>
                    <a:cubicBezTo>
                      <a:pt x="181541" y="501685"/>
                      <a:pt x="118699" y="475655"/>
                      <a:pt x="72365" y="429321"/>
                    </a:cubicBezTo>
                    <a:cubicBezTo>
                      <a:pt x="26030" y="382987"/>
                      <a:pt x="0" y="320144"/>
                      <a:pt x="0" y="25461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92330" y="1317710"/>
              <a:ext cx="1301725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6"/>
                </a:lnSpc>
              </a:pPr>
              <a:r>
                <a:rPr lang="en-US" sz="1288" b="1" spc="-9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07985" y="1337772"/>
              <a:ext cx="498268" cy="506284"/>
            </a:xfrm>
            <a:custGeom>
              <a:avLst/>
              <a:gdLst/>
              <a:ahLst/>
              <a:cxnLst/>
              <a:rect l="l" t="t" r="r" b="b"/>
              <a:pathLst>
                <a:path w="498268" h="506284">
                  <a:moveTo>
                    <a:pt x="0" y="0"/>
                  </a:moveTo>
                  <a:lnTo>
                    <a:pt x="498269" y="0"/>
                  </a:lnTo>
                  <a:lnTo>
                    <a:pt x="498269" y="506285"/>
                  </a:lnTo>
                  <a:lnTo>
                    <a:pt x="0" y="50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491476" y="1171575"/>
            <a:ext cx="13188658" cy="1943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425"/>
              </a:lnSpc>
            </a:pPr>
            <a:r>
              <a:rPr lang="en-US" sz="7500" b="1">
                <a:solidFill>
                  <a:srgbClr val="1D1C2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PANTAWID PAMILYANG PILIPINO PROGRAM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49534" y="9821720"/>
            <a:ext cx="12197598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 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Republic Act No. 11310 – Pantawid Pamilyang Pili</a:t>
            </a:r>
            <a:r>
              <a:rPr lang="en-US" sz="1814" u="none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pi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no Pr</a:t>
            </a:r>
            <a:r>
              <a:rPr lang="en-US" sz="1814" u="none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o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gra</a:t>
            </a:r>
            <a:r>
              <a:rPr lang="en-US" sz="1814" u="none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m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 A</a:t>
            </a:r>
            <a:r>
              <a:rPr lang="en-US" sz="1814" u="none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ct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 (2019), L</a:t>
            </a:r>
            <a:r>
              <a:rPr lang="en-US" sz="1814" u="none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w</a:t>
            </a:r>
            <a:r>
              <a:rPr lang="en-US" sz="1814" u="none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hil P</a:t>
            </a:r>
            <a:r>
              <a:rPr lang="en-US" sz="1814" u="none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roject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4696737"/>
            <a:ext cx="16230600" cy="30975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spc="-2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Break the cycle of</a:t>
            </a:r>
            <a:r>
              <a:rPr lang="en-US" sz="4200" b="1" spc="-2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intergenerational poverty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b="1" spc="-2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Conditional cash grants</a:t>
            </a:r>
            <a:r>
              <a:rPr lang="en-US" sz="4200" spc="-2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to households for health and education</a:t>
            </a:r>
          </a:p>
          <a:p>
            <a:pPr marL="906780" lvl="1" indent="-453390" algn="l">
              <a:lnSpc>
                <a:spcPts val="8400"/>
              </a:lnSpc>
              <a:buFont typeface="Arial"/>
              <a:buChar char="•"/>
            </a:pPr>
            <a:r>
              <a:rPr lang="en-US" sz="4200" spc="-2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Targets the </a:t>
            </a:r>
            <a:r>
              <a:rPr lang="en-US" sz="4200" b="1" spc="-298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poorest households</a:t>
            </a:r>
            <a:r>
              <a:rPr lang="en-US" sz="4200" spc="-298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identified through </a:t>
            </a:r>
            <a:r>
              <a:rPr lang="en-US" sz="4200" i="1" spc="-298">
                <a:solidFill>
                  <a:srgbClr val="000000"/>
                </a:solidFill>
                <a:latin typeface="Montserrat Italics"/>
                <a:ea typeface="Montserrat Italics"/>
                <a:cs typeface="Montserrat Italics"/>
                <a:sym typeface="Montserrat Italics"/>
              </a:rPr>
              <a:t>Listahanan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9880" y="656513"/>
            <a:ext cx="3591596" cy="2458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44"/>
              </a:lnSpc>
            </a:pPr>
            <a:r>
              <a:rPr lang="en-US" sz="14317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4Ps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7635978" cy="7841826"/>
          </a:xfrm>
          <a:custGeom>
            <a:avLst/>
            <a:gdLst/>
            <a:ahLst/>
            <a:cxnLst/>
            <a:rect l="l" t="t" r="r" b="b"/>
            <a:pathLst>
              <a:path w="7635978" h="7841826">
                <a:moveTo>
                  <a:pt x="0" y="0"/>
                </a:moveTo>
                <a:lnTo>
                  <a:pt x="7635978" y="0"/>
                </a:lnTo>
                <a:lnTo>
                  <a:pt x="7635978" y="7841826"/>
                </a:lnTo>
                <a:lnTo>
                  <a:pt x="0" y="78418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40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49113" y="876300"/>
            <a:ext cx="9910187" cy="2769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7"/>
              </a:lnSpc>
            </a:pPr>
            <a:r>
              <a:rPr lang="en-US" sz="7955" b="1" spc="-564">
                <a:solidFill>
                  <a:srgbClr val="1D1C2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X – Northern Mindanao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493144" y="3607931"/>
            <a:ext cx="6703149" cy="5477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Underlying Issues:</a:t>
            </a:r>
            <a:r>
              <a:rPr lang="en-US" sz="3699">
                <a:solidFill>
                  <a:srgbClr val="EA433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Farm work, dispersed communities, health worker shortage</a:t>
            </a: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1D1C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Recommendation: </a:t>
            </a:r>
          </a:p>
          <a:p>
            <a:pPr marL="798829" lvl="1" indent="-399415" algn="l">
              <a:lnSpc>
                <a:spcPts val="480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Farm-based learning centers with rotating para-health workers.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311122"/>
            <a:ext cx="3348588" cy="1532010"/>
            <a:chOff x="0" y="0"/>
            <a:chExt cx="4464784" cy="20426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30792" cy="868608"/>
              <a:chOff x="0" y="0"/>
              <a:chExt cx="1252195" cy="5104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3384"/>
                    </a:lnTo>
                    <a:cubicBezTo>
                      <a:pt x="1252195" y="399836"/>
                      <a:pt x="1141579" y="510452"/>
                      <a:pt x="1005127" y="510452"/>
                    </a:cubicBezTo>
                    <a:lnTo>
                      <a:pt x="247068" y="510452"/>
                    </a:lnTo>
                    <a:cubicBezTo>
                      <a:pt x="181541" y="510452"/>
                      <a:pt x="118699" y="484422"/>
                      <a:pt x="72365" y="438088"/>
                    </a:cubicBezTo>
                    <a:cubicBezTo>
                      <a:pt x="26030" y="391753"/>
                      <a:pt x="0" y="328911"/>
                      <a:pt x="0" y="263384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25999" y="225355"/>
              <a:ext cx="372944" cy="448655"/>
            </a:xfrm>
            <a:custGeom>
              <a:avLst/>
              <a:gdLst/>
              <a:ahLst/>
              <a:cxnLst/>
              <a:rect l="l" t="t" r="r" b="b"/>
              <a:pathLst>
                <a:path w="372944" h="448655">
                  <a:moveTo>
                    <a:pt x="0" y="0"/>
                  </a:moveTo>
                  <a:lnTo>
                    <a:pt x="372945" y="0"/>
                  </a:lnTo>
                  <a:lnTo>
                    <a:pt x="372945" y="448655"/>
                  </a:lnTo>
                  <a:lnTo>
                    <a:pt x="0" y="44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6100" y="163672"/>
              <a:ext cx="1236043" cy="541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1168927"/>
              <a:ext cx="2130792" cy="873753"/>
              <a:chOff x="0" y="0"/>
              <a:chExt cx="1252195" cy="5134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05509" y="1469202"/>
              <a:ext cx="1206297" cy="266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9862" y="1391145"/>
              <a:ext cx="508575" cy="429317"/>
            </a:xfrm>
            <a:custGeom>
              <a:avLst/>
              <a:gdLst/>
              <a:ahLst/>
              <a:cxnLst/>
              <a:rect l="l" t="t" r="r" b="b"/>
              <a:pathLst>
                <a:path w="508575" h="429317">
                  <a:moveTo>
                    <a:pt x="0" y="0"/>
                  </a:moveTo>
                  <a:lnTo>
                    <a:pt x="508575" y="0"/>
                  </a:lnTo>
                  <a:lnTo>
                    <a:pt x="508575" y="429317"/>
                  </a:lnTo>
                  <a:lnTo>
                    <a:pt x="0" y="429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333992" y="0"/>
              <a:ext cx="2130792" cy="873753"/>
              <a:chOff x="0" y="0"/>
              <a:chExt cx="1252195" cy="5134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DD6666"/>
              </a:solidFill>
              <a:ln w="38100" cap="rnd">
                <a:solidFill>
                  <a:srgbClr val="DD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39501" y="300274"/>
              <a:ext cx="1206297" cy="27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10513" y="216453"/>
              <a:ext cx="440295" cy="440846"/>
            </a:xfrm>
            <a:custGeom>
              <a:avLst/>
              <a:gdLst/>
              <a:ahLst/>
              <a:cxnLst/>
              <a:rect l="l" t="t" r="r" b="b"/>
              <a:pathLst>
                <a:path w="440295" h="440846">
                  <a:moveTo>
                    <a:pt x="0" y="0"/>
                  </a:moveTo>
                  <a:lnTo>
                    <a:pt x="440294" y="0"/>
                  </a:lnTo>
                  <a:lnTo>
                    <a:pt x="440294" y="440846"/>
                  </a:lnTo>
                  <a:lnTo>
                    <a:pt x="0" y="44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333992" y="1168927"/>
              <a:ext cx="2130792" cy="853691"/>
              <a:chOff x="0" y="0"/>
              <a:chExt cx="1252195" cy="5016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54617"/>
                    </a:lnTo>
                    <a:cubicBezTo>
                      <a:pt x="1252195" y="391069"/>
                      <a:pt x="1141579" y="501685"/>
                      <a:pt x="1005127" y="501685"/>
                    </a:cubicBezTo>
                    <a:lnTo>
                      <a:pt x="247068" y="501685"/>
                    </a:lnTo>
                    <a:cubicBezTo>
                      <a:pt x="181541" y="501685"/>
                      <a:pt x="118699" y="475655"/>
                      <a:pt x="72365" y="429321"/>
                    </a:cubicBezTo>
                    <a:cubicBezTo>
                      <a:pt x="26030" y="382987"/>
                      <a:pt x="0" y="320144"/>
                      <a:pt x="0" y="25461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92330" y="1317710"/>
              <a:ext cx="1301725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6"/>
                </a:lnSpc>
              </a:pPr>
              <a:r>
                <a:rPr lang="en-US" sz="1288" b="1" spc="-9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07985" y="1337772"/>
              <a:ext cx="498268" cy="506284"/>
            </a:xfrm>
            <a:custGeom>
              <a:avLst/>
              <a:gdLst/>
              <a:ahLst/>
              <a:cxnLst/>
              <a:rect l="l" t="t" r="r" b="b"/>
              <a:pathLst>
                <a:path w="498268" h="506284">
                  <a:moveTo>
                    <a:pt x="0" y="0"/>
                  </a:moveTo>
                  <a:lnTo>
                    <a:pt x="498269" y="0"/>
                  </a:lnTo>
                  <a:lnTo>
                    <a:pt x="498269" y="506285"/>
                  </a:lnTo>
                  <a:lnTo>
                    <a:pt x="0" y="50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49649" y="1028700"/>
            <a:ext cx="6856901" cy="8387647"/>
          </a:xfrm>
          <a:custGeom>
            <a:avLst/>
            <a:gdLst/>
            <a:ahLst/>
            <a:cxnLst/>
            <a:rect l="l" t="t" r="r" b="b"/>
            <a:pathLst>
              <a:path w="6856901" h="8387647">
                <a:moveTo>
                  <a:pt x="0" y="0"/>
                </a:moveTo>
                <a:lnTo>
                  <a:pt x="6856901" y="0"/>
                </a:lnTo>
                <a:lnTo>
                  <a:pt x="6856901" y="8387647"/>
                </a:lnTo>
                <a:lnTo>
                  <a:pt x="0" y="838764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144000" y="876300"/>
            <a:ext cx="7688540" cy="2769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7"/>
              </a:lnSpc>
            </a:pPr>
            <a:r>
              <a:rPr lang="en-US" sz="7955" b="1" spc="-564">
                <a:solidFill>
                  <a:srgbClr val="1D1C2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XI – Davao Region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27550" y="3858662"/>
            <a:ext cx="7004990" cy="4867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Underlying Issues:</a:t>
            </a:r>
            <a:r>
              <a:rPr lang="en-US" sz="3699">
                <a:solidFill>
                  <a:srgbClr val="EA433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Poverty-driven labor, few health workers</a:t>
            </a: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Recommendation:</a:t>
            </a:r>
          </a:p>
          <a:p>
            <a:pPr marL="798829" lvl="1" indent="-399415" algn="l">
              <a:lnSpc>
                <a:spcPts val="4809"/>
              </a:lnSpc>
              <a:buFont typeface="Arial"/>
              <a:buChar char="•"/>
            </a:pPr>
            <a:r>
              <a:rPr lang="en-US" sz="3699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Scholarships</a:t>
            </a: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 for local youth to serve as health workers.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311122"/>
            <a:ext cx="3348588" cy="1532010"/>
            <a:chOff x="0" y="0"/>
            <a:chExt cx="4464784" cy="20426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30792" cy="868608"/>
              <a:chOff x="0" y="0"/>
              <a:chExt cx="1252195" cy="5104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3384"/>
                    </a:lnTo>
                    <a:cubicBezTo>
                      <a:pt x="1252195" y="399836"/>
                      <a:pt x="1141579" y="510452"/>
                      <a:pt x="1005127" y="510452"/>
                    </a:cubicBezTo>
                    <a:lnTo>
                      <a:pt x="247068" y="510452"/>
                    </a:lnTo>
                    <a:cubicBezTo>
                      <a:pt x="181541" y="510452"/>
                      <a:pt x="118699" y="484422"/>
                      <a:pt x="72365" y="438088"/>
                    </a:cubicBezTo>
                    <a:cubicBezTo>
                      <a:pt x="26030" y="391753"/>
                      <a:pt x="0" y="328911"/>
                      <a:pt x="0" y="263384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25999" y="225355"/>
              <a:ext cx="372944" cy="448655"/>
            </a:xfrm>
            <a:custGeom>
              <a:avLst/>
              <a:gdLst/>
              <a:ahLst/>
              <a:cxnLst/>
              <a:rect l="l" t="t" r="r" b="b"/>
              <a:pathLst>
                <a:path w="372944" h="448655">
                  <a:moveTo>
                    <a:pt x="0" y="0"/>
                  </a:moveTo>
                  <a:lnTo>
                    <a:pt x="372945" y="0"/>
                  </a:lnTo>
                  <a:lnTo>
                    <a:pt x="372945" y="448655"/>
                  </a:lnTo>
                  <a:lnTo>
                    <a:pt x="0" y="44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6100" y="163672"/>
              <a:ext cx="1236043" cy="5412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1168927"/>
              <a:ext cx="2130792" cy="873753"/>
              <a:chOff x="0" y="0"/>
              <a:chExt cx="1252195" cy="5134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05509" y="1469202"/>
              <a:ext cx="1206297" cy="266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9862" y="1391145"/>
              <a:ext cx="508575" cy="429317"/>
            </a:xfrm>
            <a:custGeom>
              <a:avLst/>
              <a:gdLst/>
              <a:ahLst/>
              <a:cxnLst/>
              <a:rect l="l" t="t" r="r" b="b"/>
              <a:pathLst>
                <a:path w="508575" h="429317">
                  <a:moveTo>
                    <a:pt x="0" y="0"/>
                  </a:moveTo>
                  <a:lnTo>
                    <a:pt x="508575" y="0"/>
                  </a:lnTo>
                  <a:lnTo>
                    <a:pt x="508575" y="429317"/>
                  </a:lnTo>
                  <a:lnTo>
                    <a:pt x="0" y="429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333992" y="0"/>
              <a:ext cx="2130792" cy="873753"/>
              <a:chOff x="0" y="0"/>
              <a:chExt cx="1252195" cy="5134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4A9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39501" y="300274"/>
              <a:ext cx="1206297" cy="266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10513" y="216453"/>
              <a:ext cx="440295" cy="440846"/>
            </a:xfrm>
            <a:custGeom>
              <a:avLst/>
              <a:gdLst/>
              <a:ahLst/>
              <a:cxnLst/>
              <a:rect l="l" t="t" r="r" b="b"/>
              <a:pathLst>
                <a:path w="440295" h="440846">
                  <a:moveTo>
                    <a:pt x="0" y="0"/>
                  </a:moveTo>
                  <a:lnTo>
                    <a:pt x="440294" y="0"/>
                  </a:lnTo>
                  <a:lnTo>
                    <a:pt x="440294" y="440846"/>
                  </a:lnTo>
                  <a:lnTo>
                    <a:pt x="0" y="44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333992" y="1168927"/>
              <a:ext cx="2130792" cy="853691"/>
              <a:chOff x="0" y="0"/>
              <a:chExt cx="1252195" cy="5016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54617"/>
                    </a:lnTo>
                    <a:cubicBezTo>
                      <a:pt x="1252195" y="391069"/>
                      <a:pt x="1141579" y="501685"/>
                      <a:pt x="1005127" y="501685"/>
                    </a:cubicBezTo>
                    <a:lnTo>
                      <a:pt x="247068" y="501685"/>
                    </a:lnTo>
                    <a:cubicBezTo>
                      <a:pt x="181541" y="501685"/>
                      <a:pt x="118699" y="475655"/>
                      <a:pt x="72365" y="429321"/>
                    </a:cubicBezTo>
                    <a:cubicBezTo>
                      <a:pt x="26030" y="382987"/>
                      <a:pt x="0" y="320144"/>
                      <a:pt x="0" y="25461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92330" y="1317710"/>
              <a:ext cx="1301725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6"/>
                </a:lnSpc>
              </a:pPr>
              <a:r>
                <a:rPr lang="en-US" sz="1288" b="1" spc="-9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07985" y="1337772"/>
              <a:ext cx="498268" cy="506284"/>
            </a:xfrm>
            <a:custGeom>
              <a:avLst/>
              <a:gdLst/>
              <a:ahLst/>
              <a:cxnLst/>
              <a:rect l="l" t="t" r="r" b="b"/>
              <a:pathLst>
                <a:path w="498268" h="506284">
                  <a:moveTo>
                    <a:pt x="0" y="0"/>
                  </a:moveTo>
                  <a:lnTo>
                    <a:pt x="498269" y="0"/>
                  </a:lnTo>
                  <a:lnTo>
                    <a:pt x="498269" y="506285"/>
                  </a:lnTo>
                  <a:lnTo>
                    <a:pt x="0" y="50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028700"/>
            <a:ext cx="8374281" cy="8567040"/>
          </a:xfrm>
          <a:custGeom>
            <a:avLst/>
            <a:gdLst/>
            <a:ahLst/>
            <a:cxnLst/>
            <a:rect l="l" t="t" r="r" b="b"/>
            <a:pathLst>
              <a:path w="8374281" h="8567040">
                <a:moveTo>
                  <a:pt x="0" y="0"/>
                </a:moveTo>
                <a:lnTo>
                  <a:pt x="8374281" y="0"/>
                </a:lnTo>
                <a:lnTo>
                  <a:pt x="8374281" y="8567040"/>
                </a:lnTo>
                <a:lnTo>
                  <a:pt x="0" y="85670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42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48576" y="876300"/>
            <a:ext cx="8510724" cy="2769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7"/>
              </a:lnSpc>
            </a:pPr>
            <a:r>
              <a:rPr lang="en-US" sz="7955" b="1" spc="-564">
                <a:solidFill>
                  <a:srgbClr val="1D1C2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VIII – Eastern Visayas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852761" y="3858662"/>
            <a:ext cx="6302355" cy="547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Underlying Issues:</a:t>
            </a:r>
            <a:r>
              <a:rPr lang="en-US" sz="3699">
                <a:solidFill>
                  <a:srgbClr val="EA433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Disaster recovery burden, poverty-driven child labor</a:t>
            </a: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Recommendation: </a:t>
            </a:r>
          </a:p>
          <a:p>
            <a:pPr marL="798829" lvl="1" indent="-399415" algn="l">
              <a:lnSpc>
                <a:spcPts val="480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School re-entry incentives and child protection in recovery plans.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28700" y="8311122"/>
            <a:ext cx="3348588" cy="1532010"/>
            <a:chOff x="0" y="0"/>
            <a:chExt cx="4464784" cy="20426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30792" cy="868608"/>
              <a:chOff x="0" y="0"/>
              <a:chExt cx="1252195" cy="5104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3384"/>
                    </a:lnTo>
                    <a:cubicBezTo>
                      <a:pt x="1252195" y="399836"/>
                      <a:pt x="1141579" y="510452"/>
                      <a:pt x="1005127" y="510452"/>
                    </a:cubicBezTo>
                    <a:lnTo>
                      <a:pt x="247068" y="510452"/>
                    </a:lnTo>
                    <a:cubicBezTo>
                      <a:pt x="181541" y="510452"/>
                      <a:pt x="118699" y="484422"/>
                      <a:pt x="72365" y="438088"/>
                    </a:cubicBezTo>
                    <a:cubicBezTo>
                      <a:pt x="26030" y="391753"/>
                      <a:pt x="0" y="328911"/>
                      <a:pt x="0" y="263384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25999" y="225355"/>
              <a:ext cx="372944" cy="448655"/>
            </a:xfrm>
            <a:custGeom>
              <a:avLst/>
              <a:gdLst/>
              <a:ahLst/>
              <a:cxnLst/>
              <a:rect l="l" t="t" r="r" b="b"/>
              <a:pathLst>
                <a:path w="372944" h="448655">
                  <a:moveTo>
                    <a:pt x="0" y="0"/>
                  </a:moveTo>
                  <a:lnTo>
                    <a:pt x="372945" y="0"/>
                  </a:lnTo>
                  <a:lnTo>
                    <a:pt x="372945" y="448655"/>
                  </a:lnTo>
                  <a:lnTo>
                    <a:pt x="0" y="44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6100" y="163672"/>
              <a:ext cx="1236043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1168927"/>
              <a:ext cx="2130792" cy="873753"/>
              <a:chOff x="0" y="0"/>
              <a:chExt cx="1252195" cy="5134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05509" y="1469202"/>
              <a:ext cx="1206297" cy="27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9862" y="1391145"/>
              <a:ext cx="508575" cy="429317"/>
            </a:xfrm>
            <a:custGeom>
              <a:avLst/>
              <a:gdLst/>
              <a:ahLst/>
              <a:cxnLst/>
              <a:rect l="l" t="t" r="r" b="b"/>
              <a:pathLst>
                <a:path w="508575" h="429317">
                  <a:moveTo>
                    <a:pt x="0" y="0"/>
                  </a:moveTo>
                  <a:lnTo>
                    <a:pt x="508575" y="0"/>
                  </a:lnTo>
                  <a:lnTo>
                    <a:pt x="508575" y="429317"/>
                  </a:lnTo>
                  <a:lnTo>
                    <a:pt x="0" y="429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333992" y="0"/>
              <a:ext cx="2130792" cy="873753"/>
              <a:chOff x="0" y="0"/>
              <a:chExt cx="1252195" cy="5134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DD6666"/>
              </a:solidFill>
              <a:ln w="38100" cap="rnd">
                <a:solidFill>
                  <a:srgbClr val="DD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39501" y="300274"/>
              <a:ext cx="1206297" cy="27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10513" y="216453"/>
              <a:ext cx="440295" cy="440846"/>
            </a:xfrm>
            <a:custGeom>
              <a:avLst/>
              <a:gdLst/>
              <a:ahLst/>
              <a:cxnLst/>
              <a:rect l="l" t="t" r="r" b="b"/>
              <a:pathLst>
                <a:path w="440295" h="440846">
                  <a:moveTo>
                    <a:pt x="0" y="0"/>
                  </a:moveTo>
                  <a:lnTo>
                    <a:pt x="440294" y="0"/>
                  </a:lnTo>
                  <a:lnTo>
                    <a:pt x="440294" y="440846"/>
                  </a:lnTo>
                  <a:lnTo>
                    <a:pt x="0" y="44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333992" y="1168927"/>
              <a:ext cx="2130792" cy="853691"/>
              <a:chOff x="0" y="0"/>
              <a:chExt cx="1252195" cy="5016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54617"/>
                    </a:lnTo>
                    <a:cubicBezTo>
                      <a:pt x="1252195" y="391069"/>
                      <a:pt x="1141579" y="501685"/>
                      <a:pt x="1005127" y="501685"/>
                    </a:cubicBezTo>
                    <a:lnTo>
                      <a:pt x="247068" y="501685"/>
                    </a:lnTo>
                    <a:cubicBezTo>
                      <a:pt x="181541" y="501685"/>
                      <a:pt x="118699" y="475655"/>
                      <a:pt x="72365" y="429321"/>
                    </a:cubicBezTo>
                    <a:cubicBezTo>
                      <a:pt x="26030" y="382987"/>
                      <a:pt x="0" y="320144"/>
                      <a:pt x="0" y="25461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92330" y="1317710"/>
              <a:ext cx="1301725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6"/>
                </a:lnSpc>
              </a:pPr>
              <a:r>
                <a:rPr lang="en-US" sz="1288" b="1" spc="-9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07985" y="1337772"/>
              <a:ext cx="498268" cy="506284"/>
            </a:xfrm>
            <a:custGeom>
              <a:avLst/>
              <a:gdLst/>
              <a:ahLst/>
              <a:cxnLst/>
              <a:rect l="l" t="t" r="r" b="b"/>
              <a:pathLst>
                <a:path w="498268" h="506284">
                  <a:moveTo>
                    <a:pt x="0" y="0"/>
                  </a:moveTo>
                  <a:lnTo>
                    <a:pt x="498269" y="0"/>
                  </a:lnTo>
                  <a:lnTo>
                    <a:pt x="498269" y="506285"/>
                  </a:lnTo>
                  <a:lnTo>
                    <a:pt x="0" y="50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325939"/>
            <a:ext cx="10452496" cy="8048422"/>
          </a:xfrm>
          <a:custGeom>
            <a:avLst/>
            <a:gdLst/>
            <a:ahLst/>
            <a:cxnLst/>
            <a:rect l="l" t="t" r="r" b="b"/>
            <a:pathLst>
              <a:path w="10452496" h="8048422">
                <a:moveTo>
                  <a:pt x="0" y="0"/>
                </a:moveTo>
                <a:lnTo>
                  <a:pt x="10452496" y="0"/>
                </a:lnTo>
                <a:lnTo>
                  <a:pt x="10452496" y="8048422"/>
                </a:lnTo>
                <a:lnTo>
                  <a:pt x="0" y="80484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43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01139" y="1661753"/>
            <a:ext cx="7919076" cy="1045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6"/>
              </a:lnSpc>
            </a:pPr>
            <a:r>
              <a:rPr lang="en-US" sz="6090" b="1" spc="-432">
                <a:solidFill>
                  <a:srgbClr val="1D1C2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IV-A - CALABARZON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669750" y="3052608"/>
            <a:ext cx="6240356" cy="669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Underlying Issues:</a:t>
            </a:r>
            <a:r>
              <a:rPr lang="en-US" sz="3699">
                <a:solidFill>
                  <a:srgbClr val="EA433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Urban time poverty, industrial zone pressure</a:t>
            </a: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Recommendation:</a:t>
            </a:r>
          </a:p>
          <a:p>
            <a:pPr marL="798829" lvl="1" indent="-399415" algn="l">
              <a:lnSpc>
                <a:spcPts val="480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Youth Workshield Monitoring</a:t>
            </a:r>
          </a:p>
          <a:p>
            <a:pPr marL="798829" lvl="1" indent="-399415" algn="l">
              <a:lnSpc>
                <a:spcPts val="480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Shift-Safe Leave Program</a:t>
            </a: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8311122"/>
            <a:ext cx="3348588" cy="1532010"/>
            <a:chOff x="0" y="0"/>
            <a:chExt cx="4464784" cy="20426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30792" cy="868608"/>
              <a:chOff x="0" y="0"/>
              <a:chExt cx="1252195" cy="5104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3384"/>
                    </a:lnTo>
                    <a:cubicBezTo>
                      <a:pt x="1252195" y="399836"/>
                      <a:pt x="1141579" y="510452"/>
                      <a:pt x="1005127" y="510452"/>
                    </a:cubicBezTo>
                    <a:lnTo>
                      <a:pt x="247068" y="510452"/>
                    </a:lnTo>
                    <a:cubicBezTo>
                      <a:pt x="181541" y="510452"/>
                      <a:pt x="118699" y="484422"/>
                      <a:pt x="72365" y="438088"/>
                    </a:cubicBezTo>
                    <a:cubicBezTo>
                      <a:pt x="26030" y="391753"/>
                      <a:pt x="0" y="328911"/>
                      <a:pt x="0" y="263384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25999" y="225355"/>
              <a:ext cx="372944" cy="448655"/>
            </a:xfrm>
            <a:custGeom>
              <a:avLst/>
              <a:gdLst/>
              <a:ahLst/>
              <a:cxnLst/>
              <a:rect l="l" t="t" r="r" b="b"/>
              <a:pathLst>
                <a:path w="372944" h="448655">
                  <a:moveTo>
                    <a:pt x="0" y="0"/>
                  </a:moveTo>
                  <a:lnTo>
                    <a:pt x="372945" y="0"/>
                  </a:lnTo>
                  <a:lnTo>
                    <a:pt x="372945" y="448655"/>
                  </a:lnTo>
                  <a:lnTo>
                    <a:pt x="0" y="44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6100" y="163672"/>
              <a:ext cx="1236043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1168927"/>
              <a:ext cx="2130792" cy="873753"/>
              <a:chOff x="0" y="0"/>
              <a:chExt cx="1252195" cy="5134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05509" y="1469202"/>
              <a:ext cx="1206297" cy="266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9862" y="1391145"/>
              <a:ext cx="508575" cy="429317"/>
            </a:xfrm>
            <a:custGeom>
              <a:avLst/>
              <a:gdLst/>
              <a:ahLst/>
              <a:cxnLst/>
              <a:rect l="l" t="t" r="r" b="b"/>
              <a:pathLst>
                <a:path w="508575" h="429317">
                  <a:moveTo>
                    <a:pt x="0" y="0"/>
                  </a:moveTo>
                  <a:lnTo>
                    <a:pt x="508575" y="0"/>
                  </a:lnTo>
                  <a:lnTo>
                    <a:pt x="508575" y="429317"/>
                  </a:lnTo>
                  <a:lnTo>
                    <a:pt x="0" y="429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333992" y="0"/>
              <a:ext cx="2130792" cy="873753"/>
              <a:chOff x="0" y="0"/>
              <a:chExt cx="1252195" cy="5134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DD6666"/>
              </a:solidFill>
              <a:ln w="38100" cap="rnd">
                <a:solidFill>
                  <a:srgbClr val="DD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39501" y="300274"/>
              <a:ext cx="1206297" cy="27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10513" y="216453"/>
              <a:ext cx="440295" cy="440846"/>
            </a:xfrm>
            <a:custGeom>
              <a:avLst/>
              <a:gdLst/>
              <a:ahLst/>
              <a:cxnLst/>
              <a:rect l="l" t="t" r="r" b="b"/>
              <a:pathLst>
                <a:path w="440295" h="440846">
                  <a:moveTo>
                    <a:pt x="0" y="0"/>
                  </a:moveTo>
                  <a:lnTo>
                    <a:pt x="440294" y="0"/>
                  </a:lnTo>
                  <a:lnTo>
                    <a:pt x="440294" y="440846"/>
                  </a:lnTo>
                  <a:lnTo>
                    <a:pt x="0" y="44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333992" y="1168927"/>
              <a:ext cx="2130792" cy="853691"/>
              <a:chOff x="0" y="0"/>
              <a:chExt cx="1252195" cy="5016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54617"/>
                    </a:lnTo>
                    <a:cubicBezTo>
                      <a:pt x="1252195" y="391069"/>
                      <a:pt x="1141579" y="501685"/>
                      <a:pt x="1005127" y="501685"/>
                    </a:cubicBezTo>
                    <a:lnTo>
                      <a:pt x="247068" y="501685"/>
                    </a:lnTo>
                    <a:cubicBezTo>
                      <a:pt x="181541" y="501685"/>
                      <a:pt x="118699" y="475655"/>
                      <a:pt x="72365" y="429321"/>
                    </a:cubicBezTo>
                    <a:cubicBezTo>
                      <a:pt x="26030" y="382987"/>
                      <a:pt x="0" y="320144"/>
                      <a:pt x="0" y="25461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92330" y="1317710"/>
              <a:ext cx="1301725" cy="519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6"/>
                </a:lnSpc>
              </a:pPr>
              <a:r>
                <a:rPr lang="en-US" sz="1288" b="1" spc="-9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07985" y="1337772"/>
              <a:ext cx="498268" cy="506284"/>
            </a:xfrm>
            <a:custGeom>
              <a:avLst/>
              <a:gdLst/>
              <a:ahLst/>
              <a:cxnLst/>
              <a:rect l="l" t="t" r="r" b="b"/>
              <a:pathLst>
                <a:path w="498268" h="506284">
                  <a:moveTo>
                    <a:pt x="0" y="0"/>
                  </a:moveTo>
                  <a:lnTo>
                    <a:pt x="498269" y="0"/>
                  </a:lnTo>
                  <a:lnTo>
                    <a:pt x="498269" y="506285"/>
                  </a:lnTo>
                  <a:lnTo>
                    <a:pt x="0" y="50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028700" y="1154700"/>
            <a:ext cx="9362524" cy="8449678"/>
          </a:xfrm>
          <a:custGeom>
            <a:avLst/>
            <a:gdLst/>
            <a:ahLst/>
            <a:cxnLst/>
            <a:rect l="l" t="t" r="r" b="b"/>
            <a:pathLst>
              <a:path w="9362524" h="8449678">
                <a:moveTo>
                  <a:pt x="0" y="0"/>
                </a:moveTo>
                <a:lnTo>
                  <a:pt x="9362524" y="0"/>
                </a:lnTo>
                <a:lnTo>
                  <a:pt x="9362524" y="8449677"/>
                </a:lnTo>
                <a:lnTo>
                  <a:pt x="0" y="84496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44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604899" y="1267015"/>
            <a:ext cx="6794106" cy="1047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20"/>
              </a:lnSpc>
            </a:pPr>
            <a:r>
              <a:rPr lang="en-US" sz="6086" b="1" spc="-432">
                <a:solidFill>
                  <a:srgbClr val="1D1C2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III- Central Luzon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964643" y="2685727"/>
            <a:ext cx="6074620" cy="66967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Underlying Issues:</a:t>
            </a:r>
            <a:r>
              <a:rPr lang="en-US" sz="3699">
                <a:solidFill>
                  <a:srgbClr val="EA433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809"/>
              </a:lnSpc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Informal settlements, migration, unstable jobs</a:t>
            </a: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809"/>
              </a:lnSpc>
            </a:pPr>
            <a:r>
              <a:rPr lang="en-US" sz="3699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Recommendations:</a:t>
            </a:r>
          </a:p>
          <a:p>
            <a:pPr marL="798829" lvl="1" indent="-399415" algn="l">
              <a:lnSpc>
                <a:spcPts val="480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“FDS Anywhere” Mobile Program and Barangay Pop-Ups</a:t>
            </a:r>
          </a:p>
          <a:p>
            <a:pPr marL="798829" lvl="1" indent="-399415" algn="l">
              <a:lnSpc>
                <a:spcPts val="4809"/>
              </a:lnSpc>
              <a:buFont typeface="Arial"/>
              <a:buChar char="•"/>
            </a:pPr>
            <a:r>
              <a:rPr lang="en-US" sz="3699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FDS Participation Policy with employers</a:t>
            </a:r>
          </a:p>
          <a:p>
            <a:pPr algn="l">
              <a:lnSpc>
                <a:spcPts val="4809"/>
              </a:lnSpc>
            </a:pPr>
            <a:endParaRPr lang="en-US" sz="3699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8311122"/>
            <a:ext cx="3348588" cy="1532010"/>
            <a:chOff x="0" y="0"/>
            <a:chExt cx="4464784" cy="20426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30792" cy="868608"/>
              <a:chOff x="0" y="0"/>
              <a:chExt cx="1252195" cy="5104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3384"/>
                    </a:lnTo>
                    <a:cubicBezTo>
                      <a:pt x="1252195" y="399836"/>
                      <a:pt x="1141579" y="510452"/>
                      <a:pt x="1005127" y="510452"/>
                    </a:cubicBezTo>
                    <a:lnTo>
                      <a:pt x="247068" y="510452"/>
                    </a:lnTo>
                    <a:cubicBezTo>
                      <a:pt x="181541" y="510452"/>
                      <a:pt x="118699" y="484422"/>
                      <a:pt x="72365" y="438088"/>
                    </a:cubicBezTo>
                    <a:cubicBezTo>
                      <a:pt x="26030" y="391753"/>
                      <a:pt x="0" y="328911"/>
                      <a:pt x="0" y="263384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25999" y="225355"/>
              <a:ext cx="372944" cy="448655"/>
            </a:xfrm>
            <a:custGeom>
              <a:avLst/>
              <a:gdLst/>
              <a:ahLst/>
              <a:cxnLst/>
              <a:rect l="l" t="t" r="r" b="b"/>
              <a:pathLst>
                <a:path w="372944" h="448655">
                  <a:moveTo>
                    <a:pt x="0" y="0"/>
                  </a:moveTo>
                  <a:lnTo>
                    <a:pt x="372945" y="0"/>
                  </a:lnTo>
                  <a:lnTo>
                    <a:pt x="372945" y="448655"/>
                  </a:lnTo>
                  <a:lnTo>
                    <a:pt x="0" y="44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6100" y="163672"/>
              <a:ext cx="1236043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1168927"/>
              <a:ext cx="2130792" cy="873753"/>
              <a:chOff x="0" y="0"/>
              <a:chExt cx="1252195" cy="5134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05509" y="1469202"/>
              <a:ext cx="1206297" cy="266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9862" y="1391145"/>
              <a:ext cx="508575" cy="429317"/>
            </a:xfrm>
            <a:custGeom>
              <a:avLst/>
              <a:gdLst/>
              <a:ahLst/>
              <a:cxnLst/>
              <a:rect l="l" t="t" r="r" b="b"/>
              <a:pathLst>
                <a:path w="508575" h="429317">
                  <a:moveTo>
                    <a:pt x="0" y="0"/>
                  </a:moveTo>
                  <a:lnTo>
                    <a:pt x="508575" y="0"/>
                  </a:lnTo>
                  <a:lnTo>
                    <a:pt x="508575" y="429317"/>
                  </a:lnTo>
                  <a:lnTo>
                    <a:pt x="0" y="429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333992" y="0"/>
              <a:ext cx="2130792" cy="873753"/>
              <a:chOff x="0" y="0"/>
              <a:chExt cx="1252195" cy="5134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39501" y="300274"/>
              <a:ext cx="1206297" cy="266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10513" y="216453"/>
              <a:ext cx="440295" cy="440846"/>
            </a:xfrm>
            <a:custGeom>
              <a:avLst/>
              <a:gdLst/>
              <a:ahLst/>
              <a:cxnLst/>
              <a:rect l="l" t="t" r="r" b="b"/>
              <a:pathLst>
                <a:path w="440295" h="440846">
                  <a:moveTo>
                    <a:pt x="0" y="0"/>
                  </a:moveTo>
                  <a:lnTo>
                    <a:pt x="440294" y="0"/>
                  </a:lnTo>
                  <a:lnTo>
                    <a:pt x="440294" y="440846"/>
                  </a:lnTo>
                  <a:lnTo>
                    <a:pt x="0" y="44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333992" y="1168927"/>
              <a:ext cx="2130792" cy="853691"/>
              <a:chOff x="0" y="0"/>
              <a:chExt cx="1252195" cy="5016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54617"/>
                    </a:lnTo>
                    <a:cubicBezTo>
                      <a:pt x="1252195" y="391069"/>
                      <a:pt x="1141579" y="501685"/>
                      <a:pt x="1005127" y="501685"/>
                    </a:cubicBezTo>
                    <a:lnTo>
                      <a:pt x="247068" y="501685"/>
                    </a:lnTo>
                    <a:cubicBezTo>
                      <a:pt x="181541" y="501685"/>
                      <a:pt x="118699" y="475655"/>
                      <a:pt x="72365" y="429321"/>
                    </a:cubicBezTo>
                    <a:cubicBezTo>
                      <a:pt x="26030" y="382987"/>
                      <a:pt x="0" y="320144"/>
                      <a:pt x="0" y="25461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E06666"/>
              </a:solidFill>
              <a:ln w="38100" cap="rnd">
                <a:solidFill>
                  <a:srgbClr val="E0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92330" y="1317710"/>
              <a:ext cx="1301725" cy="51989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6"/>
                </a:lnSpc>
              </a:pPr>
              <a:r>
                <a:rPr lang="en-US" sz="1288" b="1" spc="-91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07985" y="1337772"/>
              <a:ext cx="498268" cy="506284"/>
            </a:xfrm>
            <a:custGeom>
              <a:avLst/>
              <a:gdLst/>
              <a:ahLst/>
              <a:cxnLst/>
              <a:rect l="l" t="t" r="r" b="b"/>
              <a:pathLst>
                <a:path w="498268" h="506284">
                  <a:moveTo>
                    <a:pt x="0" y="0"/>
                  </a:moveTo>
                  <a:lnTo>
                    <a:pt x="498269" y="0"/>
                  </a:lnTo>
                  <a:lnTo>
                    <a:pt x="498269" y="506285"/>
                  </a:lnTo>
                  <a:lnTo>
                    <a:pt x="0" y="50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178924" y="1028700"/>
            <a:ext cx="6887260" cy="8135642"/>
          </a:xfrm>
          <a:custGeom>
            <a:avLst/>
            <a:gdLst/>
            <a:ahLst/>
            <a:cxnLst/>
            <a:rect l="l" t="t" r="r" b="b"/>
            <a:pathLst>
              <a:path w="6887260" h="8135642">
                <a:moveTo>
                  <a:pt x="0" y="0"/>
                </a:moveTo>
                <a:lnTo>
                  <a:pt x="6887260" y="0"/>
                </a:lnTo>
                <a:lnTo>
                  <a:pt x="6887260" y="8135642"/>
                </a:lnTo>
                <a:lnTo>
                  <a:pt x="0" y="81356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48576" y="876300"/>
            <a:ext cx="8510724" cy="2769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137"/>
              </a:lnSpc>
            </a:pPr>
            <a:r>
              <a:rPr lang="en-US" sz="7955" b="1" spc="-564">
                <a:solidFill>
                  <a:srgbClr val="1D1C2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VI - Western Visayas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952125" y="3775604"/>
            <a:ext cx="6103626" cy="60675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62"/>
              </a:lnSpc>
            </a:pPr>
            <a:r>
              <a:rPr lang="en-US" sz="3355" b="1">
                <a:solidFill>
                  <a:srgbClr val="EA4337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Underlying Issues:</a:t>
            </a:r>
            <a:r>
              <a:rPr lang="en-US" sz="3355">
                <a:solidFill>
                  <a:srgbClr val="EA4337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algn="l">
              <a:lnSpc>
                <a:spcPts val="4362"/>
              </a:lnSpc>
            </a:pPr>
            <a:r>
              <a:rPr lang="en-US" sz="3355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Rural poverty</a:t>
            </a:r>
          </a:p>
          <a:p>
            <a:pPr algn="l">
              <a:lnSpc>
                <a:spcPts val="4362"/>
              </a:lnSpc>
            </a:pPr>
            <a:endParaRPr lang="en-US" sz="3355">
              <a:solidFill>
                <a:srgbClr val="1D1C2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algn="l">
              <a:lnSpc>
                <a:spcPts val="4362"/>
              </a:lnSpc>
            </a:pPr>
            <a:r>
              <a:rPr lang="en-US" sz="3355" b="1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Recommendations:</a:t>
            </a:r>
          </a:p>
          <a:p>
            <a:pPr marL="724490" lvl="1" indent="-362245" algn="l">
              <a:lnSpc>
                <a:spcPts val="4362"/>
              </a:lnSpc>
              <a:buFont typeface="Arial"/>
              <a:buChar char="•"/>
            </a:pPr>
            <a:r>
              <a:rPr lang="en-US" sz="3355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Farm-to Classroom </a:t>
            </a:r>
            <a:r>
              <a:rPr lang="en-US" sz="3355" b="1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Income Diversion Program</a:t>
            </a:r>
          </a:p>
          <a:p>
            <a:pPr marL="724490" lvl="1" indent="-362245" algn="l">
              <a:lnSpc>
                <a:spcPts val="4362"/>
              </a:lnSpc>
              <a:buFont typeface="Arial"/>
              <a:buChar char="•"/>
            </a:pPr>
            <a:r>
              <a:rPr lang="en-US" sz="3355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Seasonal </a:t>
            </a:r>
            <a:r>
              <a:rPr lang="en-US" sz="3355" b="1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Youth Support Scholarships</a:t>
            </a:r>
          </a:p>
          <a:p>
            <a:pPr algn="l">
              <a:lnSpc>
                <a:spcPts val="4362"/>
              </a:lnSpc>
            </a:pPr>
            <a:endParaRPr lang="en-US" sz="3355" b="1">
              <a:solidFill>
                <a:srgbClr val="1D1C2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l">
              <a:lnSpc>
                <a:spcPts val="4362"/>
              </a:lnSpc>
            </a:pPr>
            <a:endParaRPr lang="en-US" sz="3355" b="1">
              <a:solidFill>
                <a:srgbClr val="1D1C2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028700" y="8311122"/>
            <a:ext cx="3348588" cy="1532010"/>
            <a:chOff x="0" y="0"/>
            <a:chExt cx="4464784" cy="204268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2130792" cy="868608"/>
              <a:chOff x="0" y="0"/>
              <a:chExt cx="1252195" cy="51045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52195" cy="510452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0452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3384"/>
                    </a:lnTo>
                    <a:cubicBezTo>
                      <a:pt x="1252195" y="399836"/>
                      <a:pt x="1141579" y="510452"/>
                      <a:pt x="1005127" y="510452"/>
                    </a:cubicBezTo>
                    <a:lnTo>
                      <a:pt x="247068" y="510452"/>
                    </a:lnTo>
                    <a:cubicBezTo>
                      <a:pt x="181541" y="510452"/>
                      <a:pt x="118699" y="484422"/>
                      <a:pt x="72365" y="438088"/>
                    </a:cubicBezTo>
                    <a:cubicBezTo>
                      <a:pt x="26030" y="391753"/>
                      <a:pt x="0" y="328911"/>
                      <a:pt x="0" y="263384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52195" cy="548552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225999" y="225355"/>
              <a:ext cx="372944" cy="448655"/>
            </a:xfrm>
            <a:custGeom>
              <a:avLst/>
              <a:gdLst/>
              <a:ahLst/>
              <a:cxnLst/>
              <a:rect l="l" t="t" r="r" b="b"/>
              <a:pathLst>
                <a:path w="372944" h="448655">
                  <a:moveTo>
                    <a:pt x="0" y="0"/>
                  </a:moveTo>
                  <a:lnTo>
                    <a:pt x="372945" y="0"/>
                  </a:lnTo>
                  <a:lnTo>
                    <a:pt x="372945" y="448655"/>
                  </a:lnTo>
                  <a:lnTo>
                    <a:pt x="0" y="4486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36100" y="163672"/>
              <a:ext cx="1236043" cy="533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  <p:grpSp>
          <p:nvGrpSpPr>
            <p:cNvPr id="13" name="Group 13"/>
            <p:cNvGrpSpPr/>
            <p:nvPr/>
          </p:nvGrpSpPr>
          <p:grpSpPr>
            <a:xfrm>
              <a:off x="0" y="1168927"/>
              <a:ext cx="2130792" cy="873753"/>
              <a:chOff x="0" y="0"/>
              <a:chExt cx="1252195" cy="51347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805509" y="1469202"/>
              <a:ext cx="1206297" cy="266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149862" y="1391145"/>
              <a:ext cx="508575" cy="429317"/>
            </a:xfrm>
            <a:custGeom>
              <a:avLst/>
              <a:gdLst/>
              <a:ahLst/>
              <a:cxnLst/>
              <a:rect l="l" t="t" r="r" b="b"/>
              <a:pathLst>
                <a:path w="508575" h="429317">
                  <a:moveTo>
                    <a:pt x="0" y="0"/>
                  </a:moveTo>
                  <a:lnTo>
                    <a:pt x="508575" y="0"/>
                  </a:lnTo>
                  <a:lnTo>
                    <a:pt x="508575" y="429317"/>
                  </a:lnTo>
                  <a:lnTo>
                    <a:pt x="0" y="4293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18" name="Group 18"/>
            <p:cNvGrpSpPr/>
            <p:nvPr/>
          </p:nvGrpSpPr>
          <p:grpSpPr>
            <a:xfrm>
              <a:off x="2333992" y="0"/>
              <a:ext cx="2130792" cy="873753"/>
              <a:chOff x="0" y="0"/>
              <a:chExt cx="1252195" cy="513475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66407"/>
                    </a:lnTo>
                    <a:cubicBezTo>
                      <a:pt x="1252195" y="402859"/>
                      <a:pt x="1141579" y="513475"/>
                      <a:pt x="1005127" y="513475"/>
                    </a:cubicBezTo>
                    <a:lnTo>
                      <a:pt x="247068" y="513475"/>
                    </a:lnTo>
                    <a:cubicBezTo>
                      <a:pt x="181541" y="513475"/>
                      <a:pt x="118699" y="487445"/>
                      <a:pt x="72365" y="441111"/>
                    </a:cubicBezTo>
                    <a:cubicBezTo>
                      <a:pt x="26030" y="394776"/>
                      <a:pt x="0" y="331934"/>
                      <a:pt x="0" y="26640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DD6666"/>
              </a:solidFill>
              <a:ln w="38100" cap="rnd">
                <a:solidFill>
                  <a:srgbClr val="DD6666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3139501" y="300274"/>
              <a:ext cx="1206297" cy="2706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613"/>
                </a:lnSpc>
              </a:pPr>
              <a:r>
                <a:rPr lang="en-US" sz="1344" b="1" spc="-95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2610513" y="216453"/>
              <a:ext cx="440295" cy="440846"/>
            </a:xfrm>
            <a:custGeom>
              <a:avLst/>
              <a:gdLst/>
              <a:ahLst/>
              <a:cxnLst/>
              <a:rect l="l" t="t" r="r" b="b"/>
              <a:pathLst>
                <a:path w="440295" h="440846">
                  <a:moveTo>
                    <a:pt x="0" y="0"/>
                  </a:moveTo>
                  <a:lnTo>
                    <a:pt x="440294" y="0"/>
                  </a:lnTo>
                  <a:lnTo>
                    <a:pt x="440294" y="440846"/>
                  </a:lnTo>
                  <a:lnTo>
                    <a:pt x="0" y="4408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3" name="Group 23"/>
            <p:cNvGrpSpPr/>
            <p:nvPr/>
          </p:nvGrpSpPr>
          <p:grpSpPr>
            <a:xfrm>
              <a:off x="2333992" y="1168927"/>
              <a:ext cx="2130792" cy="853691"/>
              <a:chOff x="0" y="0"/>
              <a:chExt cx="1252195" cy="501685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247068" y="0"/>
                    </a:moveTo>
                    <a:lnTo>
                      <a:pt x="1005127" y="0"/>
                    </a:lnTo>
                    <a:cubicBezTo>
                      <a:pt x="1070654" y="0"/>
                      <a:pt x="1133496" y="26030"/>
                      <a:pt x="1179831" y="72365"/>
                    </a:cubicBezTo>
                    <a:cubicBezTo>
                      <a:pt x="1226165" y="118699"/>
                      <a:pt x="1252195" y="181541"/>
                      <a:pt x="1252195" y="247068"/>
                    </a:cubicBezTo>
                    <a:lnTo>
                      <a:pt x="1252195" y="254617"/>
                    </a:lnTo>
                    <a:cubicBezTo>
                      <a:pt x="1252195" y="391069"/>
                      <a:pt x="1141579" y="501685"/>
                      <a:pt x="1005127" y="501685"/>
                    </a:cubicBezTo>
                    <a:lnTo>
                      <a:pt x="247068" y="501685"/>
                    </a:lnTo>
                    <a:cubicBezTo>
                      <a:pt x="181541" y="501685"/>
                      <a:pt x="118699" y="475655"/>
                      <a:pt x="72365" y="429321"/>
                    </a:cubicBezTo>
                    <a:cubicBezTo>
                      <a:pt x="26030" y="382987"/>
                      <a:pt x="0" y="320144"/>
                      <a:pt x="0" y="254617"/>
                    </a:cubicBezTo>
                    <a:lnTo>
                      <a:pt x="0" y="247068"/>
                    </a:lnTo>
                    <a:cubicBezTo>
                      <a:pt x="0" y="181541"/>
                      <a:pt x="26030" y="118699"/>
                      <a:pt x="72365" y="72365"/>
                    </a:cubicBezTo>
                    <a:cubicBezTo>
                      <a:pt x="118699" y="26030"/>
                      <a:pt x="181541" y="0"/>
                      <a:pt x="247068" y="0"/>
                    </a:cubicBezTo>
                    <a:close/>
                  </a:path>
                </a:pathLst>
              </a:custGeom>
              <a:solidFill>
                <a:srgbClr val="004AAD"/>
              </a:solidFill>
              <a:ln w="38100" cap="rnd">
                <a:solidFill>
                  <a:srgbClr val="004AAD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17075" tIns="17075" rIns="17075" bIns="17075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3092330" y="1317710"/>
              <a:ext cx="1301725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546"/>
                </a:lnSpc>
              </a:pPr>
              <a:r>
                <a:rPr lang="en-US" sz="1288" b="1" spc="-91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7" name="Freeform 27"/>
            <p:cNvSpPr/>
            <p:nvPr/>
          </p:nvSpPr>
          <p:spPr>
            <a:xfrm>
              <a:off x="2507985" y="1337772"/>
              <a:ext cx="498268" cy="506284"/>
            </a:xfrm>
            <a:custGeom>
              <a:avLst/>
              <a:gdLst/>
              <a:ahLst/>
              <a:cxnLst/>
              <a:rect l="l" t="t" r="r" b="b"/>
              <a:pathLst>
                <a:path w="498268" h="506284">
                  <a:moveTo>
                    <a:pt x="0" y="0"/>
                  </a:moveTo>
                  <a:lnTo>
                    <a:pt x="498269" y="0"/>
                  </a:lnTo>
                  <a:lnTo>
                    <a:pt x="498269" y="506285"/>
                  </a:lnTo>
                  <a:lnTo>
                    <a:pt x="0" y="5062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3"/>
          <p:cNvGraphicFramePr/>
          <p:nvPr/>
        </p:nvGraphicFramePr>
        <p:xfrm>
          <a:off x="1355868" y="1229003"/>
          <a:ext cx="17336927" cy="8780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0802600" imgH="12242800" progId="Excel.Sheet.12">
                  <p:embed/>
                </p:oleObj>
              </mc:Choice>
              <mc:Fallback>
                <p:oleObj name="Worksheet" r:id="rId3" imgW="20802600" imgH="12242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55868" y="1229003"/>
                        <a:ext cx="17336927" cy="8780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46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Object 3"/>
          <p:cNvGraphicFramePr/>
          <p:nvPr/>
        </p:nvGraphicFramePr>
        <p:xfrm>
          <a:off x="1192284" y="179020"/>
          <a:ext cx="17336927" cy="8780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0802600" imgH="12242800" progId="Excel.Sheet.12">
                  <p:embed/>
                </p:oleObj>
              </mc:Choice>
              <mc:Fallback>
                <p:oleObj name="Worksheet" r:id="rId3" imgW="20802600" imgH="122428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284" y="179020"/>
                        <a:ext cx="17336927" cy="8780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47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963067" y="2687238"/>
            <a:ext cx="16361866" cy="4788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80"/>
              </a:lnSpc>
              <a:spcBef>
                <a:spcPct val="0"/>
              </a:spcBef>
            </a:pPr>
            <a:r>
              <a:rPr lang="en-US" sz="6843" spc="-342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Investing in these interventions means investing in </a:t>
            </a:r>
            <a:r>
              <a:rPr lang="en-US" sz="6843" b="1" spc="-34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empowered families</a:t>
            </a:r>
            <a:r>
              <a:rPr lang="en-US" sz="6843" spc="-342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6843" b="1" spc="-34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stronger communities</a:t>
            </a:r>
            <a:r>
              <a:rPr lang="en-US" sz="6843" spc="-342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, and a </a:t>
            </a:r>
            <a:r>
              <a:rPr lang="en-US" sz="6843" b="1" spc="-342">
                <a:solidFill>
                  <a:srgbClr val="004A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more effective program.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48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9070434"/>
            <a:ext cx="1216566" cy="1216566"/>
          </a:xfrm>
          <a:custGeom>
            <a:avLst/>
            <a:gdLst/>
            <a:ahLst/>
            <a:cxnLst/>
            <a:rect l="l" t="t" r="r" b="b"/>
            <a:pathLst>
              <a:path w="1216566" h="1216566">
                <a:moveTo>
                  <a:pt x="0" y="0"/>
                </a:moveTo>
                <a:lnTo>
                  <a:pt x="1216566" y="0"/>
                </a:lnTo>
                <a:lnTo>
                  <a:pt x="1216566" y="1216566"/>
                </a:lnTo>
                <a:lnTo>
                  <a:pt x="0" y="12165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774298" y="2523588"/>
            <a:ext cx="10739405" cy="7155128"/>
          </a:xfrm>
          <a:custGeom>
            <a:avLst/>
            <a:gdLst/>
            <a:ahLst/>
            <a:cxnLst/>
            <a:rect l="l" t="t" r="r" b="b"/>
            <a:pathLst>
              <a:path w="10739405" h="7155128">
                <a:moveTo>
                  <a:pt x="0" y="0"/>
                </a:moveTo>
                <a:lnTo>
                  <a:pt x="10739404" y="0"/>
                </a:lnTo>
                <a:lnTo>
                  <a:pt x="10739404" y="7155129"/>
                </a:lnTo>
                <a:lnTo>
                  <a:pt x="0" y="715512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6013393" y="466725"/>
            <a:ext cx="6261213" cy="2074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008"/>
              </a:lnSpc>
            </a:pPr>
            <a:r>
              <a:rPr lang="en-US" sz="16676" b="1">
                <a:solidFill>
                  <a:srgbClr val="FFFFFF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4TW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42796" y="1718552"/>
            <a:ext cx="18145204" cy="8029253"/>
          </a:xfrm>
          <a:custGeom>
            <a:avLst/>
            <a:gdLst/>
            <a:ahLst/>
            <a:cxnLst/>
            <a:rect l="l" t="t" r="r" b="b"/>
            <a:pathLst>
              <a:path w="18145204" h="8029253">
                <a:moveTo>
                  <a:pt x="0" y="0"/>
                </a:moveTo>
                <a:lnTo>
                  <a:pt x="18145204" y="0"/>
                </a:lnTo>
                <a:lnTo>
                  <a:pt x="18145204" y="8029253"/>
                </a:lnTo>
                <a:lnTo>
                  <a:pt x="0" y="802925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279752" y="6188374"/>
            <a:ext cx="1006693" cy="3069926"/>
            <a:chOff x="0" y="0"/>
            <a:chExt cx="207139" cy="631672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7139" cy="631672"/>
            </a:xfrm>
            <a:custGeom>
              <a:avLst/>
              <a:gdLst/>
              <a:ahLst/>
              <a:cxnLst/>
              <a:rect l="l" t="t" r="r" b="b"/>
              <a:pathLst>
                <a:path w="207139" h="631672">
                  <a:moveTo>
                    <a:pt x="0" y="0"/>
                  </a:moveTo>
                  <a:lnTo>
                    <a:pt x="207139" y="0"/>
                  </a:lnTo>
                  <a:lnTo>
                    <a:pt x="207139" y="631672"/>
                  </a:lnTo>
                  <a:lnTo>
                    <a:pt x="0" y="631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06666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207139" cy="669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3322896" y="504329"/>
            <a:ext cx="14818787" cy="36703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b="1" spc="-46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Still, 4Ps is not enough...</a:t>
            </a:r>
          </a:p>
          <a:p>
            <a:pPr algn="ctr">
              <a:lnSpc>
                <a:spcPts val="3500"/>
              </a:lnSpc>
              <a:spcBef>
                <a:spcPct val="0"/>
              </a:spcBef>
            </a:pPr>
            <a:endParaRPr lang="en-US" sz="6499" b="1" spc="-461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algn="ctr">
              <a:lnSpc>
                <a:spcPts val="8399"/>
              </a:lnSpc>
              <a:spcBef>
                <a:spcPct val="0"/>
              </a:spcBef>
            </a:pPr>
            <a:r>
              <a:rPr lang="en-US" sz="5999" spc="-425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Local factors may prevent the program from fully achieving its goals in some regions.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838408"/>
            <a:ext cx="12197598" cy="306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Source: 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PSA Poverty Incidence by Region (2018, 2021, and 2023)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7269767" y="6188374"/>
            <a:ext cx="1006693" cy="3069926"/>
            <a:chOff x="0" y="0"/>
            <a:chExt cx="207139" cy="63167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7139" cy="631672"/>
            </a:xfrm>
            <a:custGeom>
              <a:avLst/>
              <a:gdLst/>
              <a:ahLst/>
              <a:cxnLst/>
              <a:rect l="l" t="t" r="r" b="b"/>
              <a:pathLst>
                <a:path w="207139" h="631672">
                  <a:moveTo>
                    <a:pt x="0" y="0"/>
                  </a:moveTo>
                  <a:lnTo>
                    <a:pt x="207139" y="0"/>
                  </a:lnTo>
                  <a:lnTo>
                    <a:pt x="207139" y="631672"/>
                  </a:lnTo>
                  <a:lnTo>
                    <a:pt x="0" y="631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06666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207139" cy="669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9228960" y="6188374"/>
            <a:ext cx="1006693" cy="3069926"/>
            <a:chOff x="0" y="0"/>
            <a:chExt cx="207139" cy="631672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07139" cy="631672"/>
            </a:xfrm>
            <a:custGeom>
              <a:avLst/>
              <a:gdLst/>
              <a:ahLst/>
              <a:cxnLst/>
              <a:rect l="l" t="t" r="r" b="b"/>
              <a:pathLst>
                <a:path w="207139" h="631672">
                  <a:moveTo>
                    <a:pt x="0" y="0"/>
                  </a:moveTo>
                  <a:lnTo>
                    <a:pt x="207139" y="0"/>
                  </a:lnTo>
                  <a:lnTo>
                    <a:pt x="207139" y="631672"/>
                  </a:lnTo>
                  <a:lnTo>
                    <a:pt x="0" y="631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06666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207139" cy="669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3178878" y="6188374"/>
            <a:ext cx="1006693" cy="3069926"/>
            <a:chOff x="0" y="0"/>
            <a:chExt cx="207139" cy="63167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07139" cy="631672"/>
            </a:xfrm>
            <a:custGeom>
              <a:avLst/>
              <a:gdLst/>
              <a:ahLst/>
              <a:cxnLst/>
              <a:rect l="l" t="t" r="r" b="b"/>
              <a:pathLst>
                <a:path w="207139" h="631672">
                  <a:moveTo>
                    <a:pt x="0" y="0"/>
                  </a:moveTo>
                  <a:lnTo>
                    <a:pt x="207139" y="0"/>
                  </a:lnTo>
                  <a:lnTo>
                    <a:pt x="207139" y="631672"/>
                  </a:lnTo>
                  <a:lnTo>
                    <a:pt x="0" y="63167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E06666"/>
              </a:solidFill>
              <a:prstDash val="lgDash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38100"/>
              <a:ext cx="207139" cy="6697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10106" y="98614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1668992" y="477252"/>
            <a:ext cx="7807740" cy="55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1"/>
              </a:lnSpc>
              <a:spcBef>
                <a:spcPct val="0"/>
              </a:spcBef>
            </a:pPr>
            <a:r>
              <a:rPr lang="en-US" sz="3265" b="1" spc="-1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5908" y="1236942"/>
            <a:ext cx="17116184" cy="610216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buFont typeface="Arial"/>
              <a:buChar char="•"/>
            </a:pPr>
            <a:r>
              <a:rPr lang="en-US" sz="2887" spc="-205" dirty="0" err="1">
                <a:latin typeface="Montserrat"/>
                <a:ea typeface="Montserrat"/>
                <a:cs typeface="Montserrat"/>
                <a:sym typeface="Montserrat"/>
              </a:rPr>
              <a:t>Onsay</a:t>
            </a: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, R. V., Panganiban, V. G., &amp; de la Cruz, M. M. S. (2024). Measuring the unmeasurable multidimensional poverty [Academic paper]. [Check Google Scholar or university libraries].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Philippine Statistics Authority. (2024). Regional poverty data 2024. Retrieved November 15, 2025, from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psa.gov.ph/statistics/pov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psa.gov.ph/statistics/pov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psa.gov.ph/statistics/pov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psa.gov.ph/statistics/pov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psa.gov.ph/statistics/pov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psa.gov.ph/statistics/pov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psa.gov.ph/statistics/pov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psa.gov.ph/statistics/pov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psa.gov.ph/statistics/pov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psa.gov.ph/statistics/pov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psa.gov.ph/statistics/pover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World Bank. (2017). Philippines urbanization review. Retrieved November 15, 2025, from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  <a:hlinkClick r:id="rId3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887" u="sng" spc="-205" dirty="0">
              <a:latin typeface="Montserrat"/>
              <a:ea typeface="Montserrat"/>
              <a:cs typeface="Montserrat"/>
              <a:sym typeface="Montserrat"/>
              <a:hlinkClick r:id="rId3" tooltip="https://www.worldbank.org/en/country/philippine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Geographic Isolation &amp; Terrain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887" spc="-205" dirty="0">
              <a:latin typeface="Montserrat"/>
              <a:ea typeface="Montserrat"/>
              <a:cs typeface="Montserrat"/>
              <a:sym typeface="Montserrat"/>
            </a:endParaRP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DepEd Caraga Regional Profile. (2025). DepEd Caraga. Retrieved November 15, 2025, from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 (look for regional profile/reports section)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Philippine Statistics Authority. (2020). Proportion of urban population: 2020 Census of Population and Housing. Retrieved November 15, 2025, from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Philippine Statistics Authority. (2020–2024). Central Luzon &amp; CALABARZON census data. Retrieved November 15, 2025, from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  <a:hlinkClick r:id="rId6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887" u="sng" spc="-205" dirty="0">
              <a:latin typeface="Montserrat"/>
              <a:ea typeface="Montserrat"/>
              <a:cs typeface="Montserrat"/>
              <a:sym typeface="Montserrat"/>
              <a:hlinkClick r:id="rId6" tooltip="https://psa.gov.ph/statistics/censu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Disaster Vulnerability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887" spc="-205" dirty="0">
              <a:latin typeface="Montserrat"/>
              <a:ea typeface="Montserrat"/>
              <a:cs typeface="Montserrat"/>
              <a:sym typeface="Montserrat"/>
            </a:endParaRP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 err="1">
                <a:latin typeface="Montserrat"/>
                <a:ea typeface="Montserrat"/>
                <a:cs typeface="Montserrat"/>
                <a:sym typeface="Montserrat"/>
              </a:rPr>
              <a:t>Alcayna</a:t>
            </a: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, T., </a:t>
            </a:r>
            <a:r>
              <a:rPr lang="en-US" sz="2887" spc="-205" dirty="0" err="1">
                <a:latin typeface="Montserrat"/>
                <a:ea typeface="Montserrat"/>
                <a:cs typeface="Montserrat"/>
                <a:sym typeface="Montserrat"/>
              </a:rPr>
              <a:t>Gupit</a:t>
            </a: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, G., &amp; Faraon, J. (2016). Resilience and disaster trends in the Philippines: Opportunities for national and local capacity building. PLOS Currents: Disasters.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Evolving Disaster Resilience in Philippines. (2025). ScienceDirect.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Geographical Magazine. (2024). Why Philippines experiences so many typhoons. [Search "Philippines typhoon belt Bicol Eastern Visayas 2024"].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World Risk Report &amp; Disaster Statistics. (n.d.). World Risk Report. Retrieved November 15, 2025, from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9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9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9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9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9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9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9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9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9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9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9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 or UNDRR disaster statistics.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887" spc="-205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10106" y="98614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1668992" y="477252"/>
            <a:ext cx="7807740" cy="55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1"/>
              </a:lnSpc>
              <a:spcBef>
                <a:spcPct val="0"/>
              </a:spcBef>
            </a:pPr>
            <a:r>
              <a:rPr lang="en-US" sz="3265" b="1" spc="-1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5908" y="1236942"/>
            <a:ext cx="17116184" cy="524936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  <a:spcBef>
                <a:spcPct val="0"/>
              </a:spcBef>
            </a:pPr>
            <a:endParaRPr dirty="0"/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  <a:hlinkClick r:id="rId2" tooltip="https://www.worldbank.org/en/country/philippine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887" u="sng" spc="-205" dirty="0">
              <a:latin typeface="Montserrat"/>
              <a:ea typeface="Montserrat"/>
              <a:cs typeface="Montserrat"/>
              <a:sym typeface="Montserrat"/>
              <a:hlinkClick r:id="rId2" tooltip="https://www.worldbank.org/en/country/philippine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Geographic Isolation &amp; Terrain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887" spc="-205" dirty="0">
              <a:latin typeface="Montserrat"/>
              <a:ea typeface="Montserrat"/>
              <a:cs typeface="Montserrat"/>
              <a:sym typeface="Montserrat"/>
            </a:endParaRP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DepEd Caraga Regional Profile. (2025). DepEd Caraga. Retrieved November 15, 2025, from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 (look for regional profile/reports section)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Philippine Statistics Authority. (2020). Proportion of urban population: 2020 Census of Population and Housing. Retrieved November 15, 2025, from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4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Philippine Statistics Authority. (2020–2024). Central Luzon &amp; CALABARZON census data. Retrieved November 15, 2025, from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5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psa.gov.ph/statistics/census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887" u="sng" spc="-205" dirty="0">
              <a:latin typeface="Montserrat"/>
              <a:ea typeface="Montserrat"/>
              <a:cs typeface="Montserrat"/>
              <a:sym typeface="Montserrat"/>
              <a:hlinkClick r:id="rId5" tooltip="https://psa.gov.ph/statistics/census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algn="l">
              <a:lnSpc>
                <a:spcPts val="3465"/>
              </a:lnSpc>
              <a:spcBef>
                <a:spcPct val="0"/>
              </a:spcBef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Disaster Vulnerability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887" spc="-205" dirty="0">
              <a:latin typeface="Montserrat"/>
              <a:ea typeface="Montserrat"/>
              <a:cs typeface="Montserrat"/>
              <a:sym typeface="Montserrat"/>
            </a:endParaRP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 err="1">
                <a:latin typeface="Montserrat"/>
                <a:ea typeface="Montserrat"/>
                <a:cs typeface="Montserrat"/>
                <a:sym typeface="Montserrat"/>
              </a:rPr>
              <a:t>Alcayna</a:t>
            </a: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, T., </a:t>
            </a:r>
            <a:r>
              <a:rPr lang="en-US" sz="2887" spc="-205" dirty="0" err="1">
                <a:latin typeface="Montserrat"/>
                <a:ea typeface="Montserrat"/>
                <a:cs typeface="Montserrat"/>
                <a:sym typeface="Montserrat"/>
              </a:rPr>
              <a:t>Gupit</a:t>
            </a: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, G., &amp; Faraon, J. (2016). Resilience and disaster trends in the Philippines: Opportunities for national and local capacity building. PLOS Currents: Disasters.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6" tooltip="https://currents.plos.org/disasters/article/resilience-and-disaster-trends-in-the-philippines-opportunities-for-national-and-local-capacity-building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Evolving Disaster Resilience in Philippines. (2025). ScienceDirect.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7" tooltip="https://www.sciencedirect.com/science/article/pii/S221242092500239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Geographical Magazine. (2024). Why Philippines experiences so many typhoons. [Search "Philippines typhoon belt Bicol Eastern Visayas 2024"].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World Risk Report &amp; Disaster Statistics. (n.d.). World Risk Report. Retrieved November 15, 2025, from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8" tooltip="https://weltrisikobericht.de/en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 or UNDRR disaster statistics.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887" spc="-205"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AA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910106" y="9861481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52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-1668992" y="477252"/>
            <a:ext cx="7807740" cy="5514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571"/>
              </a:lnSpc>
              <a:spcBef>
                <a:spcPct val="0"/>
              </a:spcBef>
            </a:pPr>
            <a:r>
              <a:rPr lang="en-US" sz="3265" b="1" spc="-16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References: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85908" y="1236942"/>
            <a:ext cx="17116184" cy="94049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65"/>
              </a:lnSpc>
              <a:spcBef>
                <a:spcPct val="0"/>
              </a:spcBef>
            </a:pPr>
            <a:endParaRPr dirty="0"/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https://psa.gov.ph/statistics/poverty (search for "poverty statistics Philippines 2024")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baseline poverty context for underperforming regions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Onsay et al. (2024) - "Measuring the unmeasurable multidimensional poverty"Key Finding: Camarines Sur (Bicol) at 38.7% poverty incidence (2021)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Academic paper (check Google Scholar or university libraries)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Documents disaster vulnerability compounding poverty in Bicol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World Bank Philippines Urbanization Review (2017)Key Finding: 5.4% urban population (2.2M) in informal settlements; "trapped in informal sector out of necessity"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Link: https://www.worldbank.org/en/country/philippines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2" tooltip="https://caraga.deped.gov.ph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Relevance: Explains time poverty in urbanized Central Luzon/CALABARZON</a:t>
            </a: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 (look for regional profile/reports section)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spc="-205" dirty="0">
                <a:latin typeface="Montserrat"/>
                <a:ea typeface="Montserrat"/>
                <a:cs typeface="Montserrat"/>
                <a:sym typeface="Montserrat"/>
              </a:rPr>
              <a:t>Philippine Statistics Authority. (2020). Proportion of urban population: 2020 Census of Population and Housing. Retrieved November 15, 2025, from </a:t>
            </a: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SECTION A: WHY REGIONS UNDERPERFORM (Root Causes)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latin typeface="Montserrat"/>
                <a:ea typeface="Montserrat"/>
                <a:cs typeface="Montserrat"/>
                <a:sym typeface="Montserrat"/>
                <a:hlinkClick r:id="rId3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POVERTY &amp; REGIONAL STATISTICS</a:t>
            </a:r>
          </a:p>
          <a:p>
            <a:pPr marL="623430" lvl="1" indent="-311715" algn="l">
              <a:lnSpc>
                <a:spcPts val="3465"/>
              </a:lnSpc>
              <a:spcBef>
                <a:spcPct val="0"/>
              </a:spcBef>
              <a:buFont typeface="Arial"/>
              <a:buChar char="•"/>
            </a:pPr>
            <a:r>
              <a:rPr lang="en-US" sz="2887" u="sng" spc="-205" dirty="0">
                <a:solidFill>
                  <a:srgbClr val="0000FF"/>
                </a:solidFill>
                <a:latin typeface="Montserrat"/>
                <a:ea typeface="Montserrat"/>
                <a:cs typeface="Montserrat"/>
                <a:sym typeface="Montserrat"/>
                <a:hlinkClick r:id="rId3" tooltip="https://psa.gov.ph/content/proportion-urban-population-2020-census-population-and-housin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Philippine Statistics Authority (PSA) - Regional Poverty Data 2024Key Finding: BARMM 23.5%, Zamboanga 24.4%, Bicol 20.3% poverty rates</a:t>
            </a:r>
          </a:p>
          <a:p>
            <a:pPr algn="l">
              <a:lnSpc>
                <a:spcPts val="3465"/>
              </a:lnSpc>
              <a:spcBef>
                <a:spcPct val="0"/>
              </a:spcBef>
            </a:pPr>
            <a:endParaRPr lang="en-US" sz="2887" u="sng" spc="-205" dirty="0">
              <a:latin typeface="Montserrat"/>
              <a:ea typeface="Montserrat"/>
              <a:cs typeface="Montserrat"/>
              <a:sym typeface="Montserrat"/>
              <a:hlinkClick r:id="rId3" tooltip="https://psa.gov.ph/content/proportion-urban-population-2020-census-population-and-housin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2871215" y="4216764"/>
            <a:ext cx="5827527" cy="4557824"/>
            <a:chOff x="0" y="0"/>
            <a:chExt cx="7770035" cy="6077099"/>
          </a:xfrm>
        </p:grpSpPr>
        <p:grpSp>
          <p:nvGrpSpPr>
            <p:cNvPr id="4" name="Group 4"/>
            <p:cNvGrpSpPr/>
            <p:nvPr/>
          </p:nvGrpSpPr>
          <p:grpSpPr>
            <a:xfrm>
              <a:off x="1430798" y="0"/>
              <a:ext cx="6339238" cy="2599468"/>
              <a:chOff x="0" y="0"/>
              <a:chExt cx="1252195" cy="513475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7" name="Freeform 7"/>
            <p:cNvSpPr/>
            <p:nvPr/>
          </p:nvSpPr>
          <p:spPr>
            <a:xfrm>
              <a:off x="2103159" y="670446"/>
              <a:ext cx="1109533" cy="1334776"/>
            </a:xfrm>
            <a:custGeom>
              <a:avLst/>
              <a:gdLst/>
              <a:ahLst/>
              <a:cxnLst/>
              <a:rect l="l" t="t" r="r" b="b"/>
              <a:pathLst>
                <a:path w="1109533" h="1334776">
                  <a:moveTo>
                    <a:pt x="0" y="0"/>
                  </a:moveTo>
                  <a:lnTo>
                    <a:pt x="1109533" y="0"/>
                  </a:lnTo>
                  <a:lnTo>
                    <a:pt x="1109533" y="1334776"/>
                  </a:lnTo>
                  <a:lnTo>
                    <a:pt x="0" y="13347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620741" y="486934"/>
              <a:ext cx="3677304" cy="1625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1" spc="-28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Health and</a:t>
              </a:r>
            </a:p>
            <a:p>
              <a:pPr algn="l">
                <a:lnSpc>
                  <a:spcPts val="4800"/>
                </a:lnSpc>
              </a:pPr>
              <a:r>
                <a:rPr lang="en-US" sz="4000" b="1" spc="-28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Nutrition</a:t>
              </a:r>
            </a:p>
          </p:txBody>
        </p:sp>
        <p:grpSp>
          <p:nvGrpSpPr>
            <p:cNvPr id="9" name="Group 9"/>
            <p:cNvGrpSpPr/>
            <p:nvPr/>
          </p:nvGrpSpPr>
          <p:grpSpPr>
            <a:xfrm>
              <a:off x="1430798" y="3477631"/>
              <a:ext cx="6339238" cy="2599468"/>
              <a:chOff x="0" y="0"/>
              <a:chExt cx="1252195" cy="513475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3827237" y="4370965"/>
              <a:ext cx="3588806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1" spc="-28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Education</a:t>
              </a:r>
            </a:p>
          </p:txBody>
        </p:sp>
        <p:sp>
          <p:nvSpPr>
            <p:cNvPr id="13" name="Freeform 13"/>
            <p:cNvSpPr/>
            <p:nvPr/>
          </p:nvSpPr>
          <p:spPr>
            <a:xfrm>
              <a:off x="1876646" y="4138743"/>
              <a:ext cx="1513042" cy="1277243"/>
            </a:xfrm>
            <a:custGeom>
              <a:avLst/>
              <a:gdLst/>
              <a:ahLst/>
              <a:cxnLst/>
              <a:rect l="l" t="t" r="r" b="b"/>
              <a:pathLst>
                <a:path w="1513042" h="1277243">
                  <a:moveTo>
                    <a:pt x="0" y="0"/>
                  </a:moveTo>
                  <a:lnTo>
                    <a:pt x="1513042" y="0"/>
                  </a:lnTo>
                  <a:lnTo>
                    <a:pt x="1513042" y="1277244"/>
                  </a:lnTo>
                  <a:lnTo>
                    <a:pt x="0" y="12772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106982"/>
              <a:ext cx="637805" cy="2204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9"/>
                </a:lnSpc>
                <a:spcBef>
                  <a:spcPct val="0"/>
                </a:spcBef>
              </a:pPr>
              <a:r>
                <a:rPr lang="en-US" sz="9999" b="1">
                  <a:solidFill>
                    <a:srgbClr val="0044A9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3554769"/>
              <a:ext cx="637805" cy="2204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9"/>
                </a:lnSpc>
                <a:spcBef>
                  <a:spcPct val="0"/>
                </a:spcBef>
              </a:pPr>
              <a:r>
                <a:rPr lang="en-US" sz="9999" b="1">
                  <a:solidFill>
                    <a:srgbClr val="0044A9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2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343450" y="4216764"/>
            <a:ext cx="5649295" cy="4513059"/>
            <a:chOff x="0" y="0"/>
            <a:chExt cx="7532393" cy="6017413"/>
          </a:xfrm>
        </p:grpSpPr>
        <p:grpSp>
          <p:nvGrpSpPr>
            <p:cNvPr id="17" name="Group 17"/>
            <p:cNvGrpSpPr/>
            <p:nvPr/>
          </p:nvGrpSpPr>
          <p:grpSpPr>
            <a:xfrm>
              <a:off x="0" y="0"/>
              <a:ext cx="6339238" cy="2599468"/>
              <a:chOff x="0" y="0"/>
              <a:chExt cx="1252195" cy="513475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252195" cy="51347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1347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30429"/>
                    </a:lnTo>
                    <a:cubicBezTo>
                      <a:pt x="1252195" y="452454"/>
                      <a:pt x="1243446" y="473577"/>
                      <a:pt x="1227871" y="489151"/>
                    </a:cubicBezTo>
                    <a:cubicBezTo>
                      <a:pt x="1212297" y="504726"/>
                      <a:pt x="1191174" y="513475"/>
                      <a:pt x="1169149" y="513475"/>
                    </a:cubicBezTo>
                    <a:lnTo>
                      <a:pt x="83046" y="513475"/>
                    </a:lnTo>
                    <a:cubicBezTo>
                      <a:pt x="61021" y="513475"/>
                      <a:pt x="39898" y="504726"/>
                      <a:pt x="24324" y="489151"/>
                    </a:cubicBezTo>
                    <a:cubicBezTo>
                      <a:pt x="8750" y="473577"/>
                      <a:pt x="0" y="452454"/>
                      <a:pt x="0" y="43042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" name="TextBox 19"/>
              <p:cNvSpPr txBox="1"/>
              <p:nvPr/>
            </p:nvSpPr>
            <p:spPr>
              <a:xfrm>
                <a:off x="0" y="-38100"/>
                <a:ext cx="1252195" cy="5515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0" name="TextBox 20"/>
            <p:cNvSpPr txBox="1"/>
            <p:nvPr/>
          </p:nvSpPr>
          <p:spPr>
            <a:xfrm>
              <a:off x="2396439" y="893334"/>
              <a:ext cx="3588806" cy="812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00"/>
                </a:lnSpc>
              </a:pPr>
              <a:r>
                <a:rPr lang="en-US" sz="4000" b="1" spc="-284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Child Labor</a:t>
              </a:r>
            </a:p>
          </p:txBody>
        </p:sp>
        <p:sp>
          <p:nvSpPr>
            <p:cNvPr id="21" name="Freeform 21"/>
            <p:cNvSpPr/>
            <p:nvPr/>
          </p:nvSpPr>
          <p:spPr>
            <a:xfrm>
              <a:off x="822665" y="643962"/>
              <a:ext cx="1309904" cy="1311543"/>
            </a:xfrm>
            <a:custGeom>
              <a:avLst/>
              <a:gdLst/>
              <a:ahLst/>
              <a:cxnLst/>
              <a:rect l="l" t="t" r="r" b="b"/>
              <a:pathLst>
                <a:path w="1309904" h="1311543">
                  <a:moveTo>
                    <a:pt x="0" y="0"/>
                  </a:moveTo>
                  <a:lnTo>
                    <a:pt x="1309904" y="0"/>
                  </a:lnTo>
                  <a:lnTo>
                    <a:pt x="1309904" y="1311544"/>
                  </a:lnTo>
                  <a:lnTo>
                    <a:pt x="0" y="13115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grpSp>
          <p:nvGrpSpPr>
            <p:cNvPr id="22" name="Group 22"/>
            <p:cNvGrpSpPr/>
            <p:nvPr/>
          </p:nvGrpSpPr>
          <p:grpSpPr>
            <a:xfrm>
              <a:off x="0" y="3477631"/>
              <a:ext cx="6339238" cy="2539782"/>
              <a:chOff x="0" y="0"/>
              <a:chExt cx="1252195" cy="501685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0" y="0"/>
                <a:ext cx="1252195" cy="501685"/>
              </a:xfrm>
              <a:custGeom>
                <a:avLst/>
                <a:gdLst/>
                <a:ahLst/>
                <a:cxnLst/>
                <a:rect l="l" t="t" r="r" b="b"/>
                <a:pathLst>
                  <a:path w="1252195" h="501685">
                    <a:moveTo>
                      <a:pt x="83046" y="0"/>
                    </a:moveTo>
                    <a:lnTo>
                      <a:pt x="1169149" y="0"/>
                    </a:lnTo>
                    <a:cubicBezTo>
                      <a:pt x="1191174" y="0"/>
                      <a:pt x="1212297" y="8750"/>
                      <a:pt x="1227871" y="24324"/>
                    </a:cubicBezTo>
                    <a:cubicBezTo>
                      <a:pt x="1243446" y="39898"/>
                      <a:pt x="1252195" y="61021"/>
                      <a:pt x="1252195" y="83046"/>
                    </a:cubicBezTo>
                    <a:lnTo>
                      <a:pt x="1252195" y="418639"/>
                    </a:lnTo>
                    <a:cubicBezTo>
                      <a:pt x="1252195" y="464504"/>
                      <a:pt x="1215014" y="501685"/>
                      <a:pt x="1169149" y="501685"/>
                    </a:cubicBezTo>
                    <a:lnTo>
                      <a:pt x="83046" y="501685"/>
                    </a:lnTo>
                    <a:cubicBezTo>
                      <a:pt x="61021" y="501685"/>
                      <a:pt x="39898" y="492936"/>
                      <a:pt x="24324" y="477362"/>
                    </a:cubicBezTo>
                    <a:cubicBezTo>
                      <a:pt x="8750" y="461787"/>
                      <a:pt x="0" y="440664"/>
                      <a:pt x="0" y="418639"/>
                    </a:cubicBezTo>
                    <a:lnTo>
                      <a:pt x="0" y="83046"/>
                    </a:lnTo>
                    <a:cubicBezTo>
                      <a:pt x="0" y="61021"/>
                      <a:pt x="8750" y="39898"/>
                      <a:pt x="24324" y="24324"/>
                    </a:cubicBezTo>
                    <a:cubicBezTo>
                      <a:pt x="39898" y="8750"/>
                      <a:pt x="61021" y="0"/>
                      <a:pt x="83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38100" cap="rnd">
                <a:solidFill>
                  <a:srgbClr val="FFFF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" name="TextBox 24"/>
              <p:cNvSpPr txBox="1"/>
              <p:nvPr/>
            </p:nvSpPr>
            <p:spPr>
              <a:xfrm>
                <a:off x="0" y="-38100"/>
                <a:ext cx="1252195" cy="53978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539"/>
                  </a:lnSpc>
                </a:pPr>
                <a:endParaRPr/>
              </a:p>
            </p:txBody>
          </p:sp>
        </p:grpSp>
        <p:sp>
          <p:nvSpPr>
            <p:cNvPr id="25" name="TextBox 25"/>
            <p:cNvSpPr txBox="1"/>
            <p:nvPr/>
          </p:nvSpPr>
          <p:spPr>
            <a:xfrm>
              <a:off x="2256100" y="3920268"/>
              <a:ext cx="3872712" cy="1524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560"/>
                </a:lnSpc>
              </a:pPr>
              <a:r>
                <a:rPr lang="en-US" sz="3800" b="1" spc="-269">
                  <a:solidFill>
                    <a:srgbClr val="000000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Community Participation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517640" y="3979955"/>
              <a:ext cx="1482379" cy="1506227"/>
            </a:xfrm>
            <a:custGeom>
              <a:avLst/>
              <a:gdLst/>
              <a:ahLst/>
              <a:cxnLst/>
              <a:rect l="l" t="t" r="r" b="b"/>
              <a:pathLst>
                <a:path w="1482379" h="1506227">
                  <a:moveTo>
                    <a:pt x="0" y="0"/>
                  </a:moveTo>
                  <a:lnTo>
                    <a:pt x="1482379" y="0"/>
                  </a:lnTo>
                  <a:lnTo>
                    <a:pt x="1482379" y="1506227"/>
                  </a:lnTo>
                  <a:lnTo>
                    <a:pt x="0" y="1506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6894588" y="106982"/>
              <a:ext cx="637805" cy="2204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9"/>
                </a:lnSpc>
                <a:spcBef>
                  <a:spcPct val="0"/>
                </a:spcBef>
              </a:pPr>
              <a:r>
                <a:rPr lang="en-US" sz="9999" b="1">
                  <a:solidFill>
                    <a:srgbClr val="0044A9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3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6894588" y="3489516"/>
              <a:ext cx="637805" cy="22045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3999"/>
                </a:lnSpc>
                <a:spcBef>
                  <a:spcPct val="0"/>
                </a:spcBef>
              </a:pPr>
              <a:r>
                <a:rPr lang="en-US" sz="9999" b="1">
                  <a:solidFill>
                    <a:srgbClr val="0044A9"/>
                  </a:solidFill>
                  <a:latin typeface="Montserrat Ultra-Bold"/>
                  <a:ea typeface="Montserrat Ultra-Bold"/>
                  <a:cs typeface="Montserrat Ultra-Bold"/>
                  <a:sym typeface="Montserrat Ultra-Bold"/>
                </a:rPr>
                <a:t>4</a:t>
              </a: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571795" y="1152525"/>
            <a:ext cx="17144410" cy="1990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50"/>
              </a:lnSpc>
            </a:pPr>
            <a:r>
              <a:rPr lang="en-US" sz="7500" b="1">
                <a:solidFill>
                  <a:srgbClr val="00000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WHAT DOES 4PS AIM TO ACHIEVE?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9567" y="1000125"/>
            <a:ext cx="17168079" cy="9577986"/>
          </a:xfrm>
          <a:custGeom>
            <a:avLst/>
            <a:gdLst/>
            <a:ahLst/>
            <a:cxnLst/>
            <a:rect l="l" t="t" r="r" b="b"/>
            <a:pathLst>
              <a:path w="17168079" h="9577986">
                <a:moveTo>
                  <a:pt x="0" y="0"/>
                </a:moveTo>
                <a:lnTo>
                  <a:pt x="17168079" y="0"/>
                </a:lnTo>
                <a:lnTo>
                  <a:pt x="17168079" y="9577986"/>
                </a:lnTo>
                <a:lnTo>
                  <a:pt x="0" y="9577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2" b="-41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-1560833" y="9803051"/>
            <a:ext cx="16023495" cy="30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the detailed view, 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please visit: </a:t>
            </a:r>
            <a:r>
              <a:rPr lang="en-US" sz="1814" u="sng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  <a:hlinkClick r:id="rId4" tooltip="https://github.com/luciten/ftw-de-capstone-project/blob/main/Draft_Data%20Pipeline.md"/>
              </a:rPr>
              <a:t>https://github.com/luciten/ftw-de-capstone-project/blob/main/Draft_Data%20Pipeline.md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10354" y="550376"/>
            <a:ext cx="16667292" cy="141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4"/>
              </a:lnSpc>
              <a:spcBef>
                <a:spcPct val="0"/>
              </a:spcBef>
            </a:pPr>
            <a:r>
              <a:rPr lang="en-US" sz="8296" b="1">
                <a:solidFill>
                  <a:srgbClr val="1D1C2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THE DATA BLUEPRINT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7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9567" y="1028700"/>
            <a:ext cx="17168079" cy="9577986"/>
          </a:xfrm>
          <a:custGeom>
            <a:avLst/>
            <a:gdLst/>
            <a:ahLst/>
            <a:cxnLst/>
            <a:rect l="l" t="t" r="r" b="b"/>
            <a:pathLst>
              <a:path w="17168079" h="9577986">
                <a:moveTo>
                  <a:pt x="0" y="0"/>
                </a:moveTo>
                <a:lnTo>
                  <a:pt x="17168079" y="0"/>
                </a:lnTo>
                <a:lnTo>
                  <a:pt x="17168079" y="9577986"/>
                </a:lnTo>
                <a:lnTo>
                  <a:pt x="0" y="9577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2" b="-4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581939" y="1332829"/>
            <a:ext cx="6075962" cy="8641665"/>
          </a:xfrm>
          <a:custGeom>
            <a:avLst/>
            <a:gdLst/>
            <a:ahLst/>
            <a:cxnLst/>
            <a:rect l="l" t="t" r="r" b="b"/>
            <a:pathLst>
              <a:path w="6075962" h="8641665">
                <a:moveTo>
                  <a:pt x="0" y="0"/>
                </a:moveTo>
                <a:lnTo>
                  <a:pt x="6075963" y="0"/>
                </a:lnTo>
                <a:lnTo>
                  <a:pt x="6075963" y="8641665"/>
                </a:lnTo>
                <a:lnTo>
                  <a:pt x="0" y="86416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4277" r="-174480" b="-42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-1560833" y="9803051"/>
            <a:ext cx="16023495" cy="30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the detailed view, 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please visit: </a:t>
            </a:r>
            <a:r>
              <a:rPr lang="en-US" sz="1814" u="sng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  <a:hlinkClick r:id="rId5" tooltip="https://github.com/luciten/ftw-de-capstone-project/blob/main/Draft_Data%20Pipeline.md"/>
              </a:rPr>
              <a:t>https://github.com/luciten/ftw-de-capstone-project/blob/main/Draft_Data%20Pipeline.md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10354" y="550376"/>
            <a:ext cx="16667292" cy="141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4"/>
              </a:lnSpc>
              <a:spcBef>
                <a:spcPct val="0"/>
              </a:spcBef>
            </a:pPr>
            <a:r>
              <a:rPr lang="en-US" sz="8296" b="1">
                <a:solidFill>
                  <a:srgbClr val="1D1C2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GATHERING THE MATERIALS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811091" y="2850518"/>
            <a:ext cx="10814919" cy="5625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7656" lvl="1" indent="-418828" algn="just">
              <a:lnSpc>
                <a:spcPts val="4461"/>
              </a:lnSpc>
              <a:buFont typeface="Arial"/>
              <a:buChar char="•"/>
            </a:pP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Collected “raw materials” from PSA, DSWD, and DepEd</a:t>
            </a: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— health, education, and welfare data</a:t>
            </a:r>
          </a:p>
          <a:p>
            <a:pPr algn="just">
              <a:lnSpc>
                <a:spcPts val="4461"/>
              </a:lnSpc>
            </a:pPr>
            <a:endParaRPr lang="en-US" sz="3879" b="1" spc="-263">
              <a:solidFill>
                <a:srgbClr val="000000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837656" lvl="1" indent="-418828" algn="just">
              <a:lnSpc>
                <a:spcPts val="4461"/>
              </a:lnSpc>
              <a:buFont typeface="Arial"/>
              <a:buChar char="•"/>
            </a:pP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Different formats (CSV, Excel, PDF) unified for one goal: </a:t>
            </a: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better visibility of local poverty drivers</a:t>
            </a:r>
          </a:p>
          <a:p>
            <a:pPr algn="just">
              <a:lnSpc>
                <a:spcPts val="4461"/>
              </a:lnSpc>
            </a:pPr>
            <a:endParaRPr lang="en-US" sz="3879" b="1" spc="-263">
              <a:solidFill>
                <a:srgbClr val="0044A9"/>
              </a:solidFill>
              <a:latin typeface="Montserrat Bold"/>
              <a:ea typeface="Montserrat Bold"/>
              <a:cs typeface="Montserrat Bold"/>
              <a:sym typeface="Montserrat Bold"/>
            </a:endParaRPr>
          </a:p>
          <a:p>
            <a:pPr marL="837656" lvl="1" indent="-418828" algn="just">
              <a:lnSpc>
                <a:spcPts val="4461"/>
              </a:lnSpc>
              <a:spcBef>
                <a:spcPct val="0"/>
              </a:spcBef>
              <a:buFont typeface="Arial"/>
              <a:buChar char="•"/>
            </a:pP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Sets the </a:t>
            </a: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stage for building a data system</a:t>
            </a: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that supports smarter, fairer decisions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8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6" t="-4311" r="-14583" b="-43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309567" y="1028700"/>
            <a:ext cx="17168079" cy="9577986"/>
          </a:xfrm>
          <a:custGeom>
            <a:avLst/>
            <a:gdLst/>
            <a:ahLst/>
            <a:cxnLst/>
            <a:rect l="l" t="t" r="r" b="b"/>
            <a:pathLst>
              <a:path w="17168079" h="9577986">
                <a:moveTo>
                  <a:pt x="0" y="0"/>
                </a:moveTo>
                <a:lnTo>
                  <a:pt x="17168079" y="0"/>
                </a:lnTo>
                <a:lnTo>
                  <a:pt x="17168079" y="9577986"/>
                </a:lnTo>
                <a:lnTo>
                  <a:pt x="0" y="95779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12" b="-41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FF">
                <a:alpha val="88627"/>
              </a:srgbClr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816593" cy="2747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-1560833" y="9803051"/>
            <a:ext cx="16023495" cy="3047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39"/>
              </a:lnSpc>
              <a:spcBef>
                <a:spcPct val="0"/>
              </a:spcBef>
            </a:pPr>
            <a:r>
              <a:rPr lang="en-US" sz="1814" b="1" spc="-128">
                <a:solidFill>
                  <a:srgbClr val="1D1C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For the detailed view, </a:t>
            </a:r>
            <a:r>
              <a:rPr lang="en-US" sz="1814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</a:rPr>
              <a:t>please visit: </a:t>
            </a:r>
            <a:r>
              <a:rPr lang="en-US" sz="1814" u="sng" spc="-128">
                <a:solidFill>
                  <a:srgbClr val="1D1C20"/>
                </a:solidFill>
                <a:latin typeface="Montserrat"/>
                <a:ea typeface="Montserrat"/>
                <a:cs typeface="Montserrat"/>
                <a:sym typeface="Montserrat"/>
                <a:hlinkClick r:id="rId4" tooltip="https://github.com/luciten/ftw-de-capstone-project/blob/main/Draft_Data%20Pipeline.md"/>
              </a:rPr>
              <a:t>https://github.com/luciten/ftw-de-capstone-project/blob/main/Draft_Data%20Pipeline.md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0354" y="550376"/>
            <a:ext cx="16667292" cy="1418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14"/>
              </a:lnSpc>
              <a:spcBef>
                <a:spcPct val="0"/>
              </a:spcBef>
            </a:pPr>
            <a:r>
              <a:rPr lang="en-US" sz="8296" b="1">
                <a:solidFill>
                  <a:srgbClr val="1D1C20"/>
                </a:solidFill>
                <a:latin typeface="Montserrat Ultra-Bold"/>
                <a:ea typeface="Montserrat Ultra-Bold"/>
                <a:cs typeface="Montserrat Ultra-Bold"/>
                <a:sym typeface="Montserrat Ultra-Bold"/>
              </a:rPr>
              <a:t>LAYING THE FOUNDATION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15942" y="2727429"/>
            <a:ext cx="14555329" cy="16915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7691" lvl="1" indent="-418846" algn="just">
              <a:lnSpc>
                <a:spcPts val="4461"/>
              </a:lnSpc>
              <a:buFont typeface="Arial"/>
              <a:buChar char="•"/>
            </a:pP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Automated collection</a:t>
            </a: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from multiple agencies to reduce manual work</a:t>
            </a:r>
          </a:p>
          <a:p>
            <a:pPr marL="837691" lvl="1" indent="-418846" algn="just">
              <a:lnSpc>
                <a:spcPts val="4461"/>
              </a:lnSpc>
              <a:spcBef>
                <a:spcPct val="0"/>
              </a:spcBef>
              <a:buFont typeface="Arial"/>
              <a:buChar char="•"/>
            </a:pP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Loaded </a:t>
            </a: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raw files into one structured base</a:t>
            </a: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for processing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6637268" y="4418942"/>
            <a:ext cx="2943089" cy="2679854"/>
          </a:xfrm>
          <a:custGeom>
            <a:avLst/>
            <a:gdLst/>
            <a:ahLst/>
            <a:cxnLst/>
            <a:rect l="l" t="t" r="r" b="b"/>
            <a:pathLst>
              <a:path w="2943089" h="2679854">
                <a:moveTo>
                  <a:pt x="0" y="0"/>
                </a:moveTo>
                <a:lnTo>
                  <a:pt x="2943090" y="0"/>
                </a:lnTo>
                <a:lnTo>
                  <a:pt x="2943090" y="2679855"/>
                </a:lnTo>
                <a:lnTo>
                  <a:pt x="0" y="26798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05747" t="-128954" r="-260914" b="-12110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1615942" y="7117847"/>
            <a:ext cx="14555329" cy="11295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7691" lvl="1" indent="-418846" algn="just">
              <a:lnSpc>
                <a:spcPts val="4461"/>
              </a:lnSpc>
              <a:buFont typeface="Arial"/>
              <a:buChar char="•"/>
            </a:pP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Built a </a:t>
            </a: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solid, consistent foundation</a:t>
            </a: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for data integration</a:t>
            </a:r>
          </a:p>
          <a:p>
            <a:pPr marL="837691" lvl="1" indent="-418846" algn="just">
              <a:lnSpc>
                <a:spcPts val="4461"/>
              </a:lnSpc>
              <a:spcBef>
                <a:spcPct val="0"/>
              </a:spcBef>
              <a:buFont typeface="Arial"/>
              <a:buChar char="•"/>
            </a:pP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Improved </a:t>
            </a:r>
            <a:r>
              <a:rPr lang="en-US" sz="3879" b="1" spc="-263">
                <a:solidFill>
                  <a:srgbClr val="0044A9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efficiency </a:t>
            </a:r>
            <a:r>
              <a:rPr lang="en-US" sz="3879" b="1" spc="-263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and streamlined our update process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910106" y="9795507"/>
            <a:ext cx="152400" cy="200025"/>
          </a:xfrm>
          <a:prstGeom prst="rect">
            <a:avLst/>
          </a:prstGeom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ts val="2800"/>
              </a:lnSpc>
              <a:spcBef>
                <a:spcPct val="0"/>
              </a:spcBef>
            </a:pPr>
            <a:r>
              <a:rPr lang="en-US" sz="20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9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4829</Words>
  <Application>Microsoft Macintosh PowerPoint</Application>
  <PresentationFormat>Custom</PresentationFormat>
  <Paragraphs>544</Paragraphs>
  <Slides>52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4" baseType="lpstr">
      <vt:lpstr>Aptos</vt:lpstr>
      <vt:lpstr>Arial</vt:lpstr>
      <vt:lpstr>Montserrat Italics</vt:lpstr>
      <vt:lpstr>Montserrat Medium</vt:lpstr>
      <vt:lpstr>Montserrat</vt:lpstr>
      <vt:lpstr>Canva Sans</vt:lpstr>
      <vt:lpstr>Montserrat Bold</vt:lpstr>
      <vt:lpstr>Calibri</vt:lpstr>
      <vt:lpstr>Montserrat Heavy</vt:lpstr>
      <vt:lpstr>Montserrat Ultra-Bold</vt:lpstr>
      <vt:lpstr>Office Theme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4 - 4TW_CAPSTONE PRESENTATION</dc:title>
  <cp:lastModifiedBy>Lian Jamila Briana Pardo</cp:lastModifiedBy>
  <cp:revision>2</cp:revision>
  <dcterms:created xsi:type="dcterms:W3CDTF">2006-08-16T00:00:00Z</dcterms:created>
  <dcterms:modified xsi:type="dcterms:W3CDTF">2025-11-14T21:34:26Z</dcterms:modified>
  <dc:identifier>DAG3_pvir0Q</dc:identifier>
</cp:coreProperties>
</file>